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344" r:id="rId2"/>
    <p:sldId id="353" r:id="rId3"/>
    <p:sldId id="354" r:id="rId4"/>
    <p:sldId id="355" r:id="rId5"/>
    <p:sldId id="356" r:id="rId6"/>
    <p:sldId id="368" r:id="rId7"/>
    <p:sldId id="369" r:id="rId8"/>
    <p:sldId id="370" r:id="rId9"/>
    <p:sldId id="371" r:id="rId10"/>
    <p:sldId id="372" r:id="rId11"/>
    <p:sldId id="373" r:id="rId12"/>
  </p:sldIdLst>
  <p:sldSz cx="9144000" cy="6858000" type="screen4x3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24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orient="horz" pos="527">
          <p15:clr>
            <a:srgbClr val="A4A3A4"/>
          </p15:clr>
        </p15:guide>
        <p15:guide id="4" pos="158">
          <p15:clr>
            <a:srgbClr val="A4A3A4"/>
          </p15:clr>
        </p15:guide>
        <p15:guide id="5" pos="2880">
          <p15:clr>
            <a:srgbClr val="A4A3A4"/>
          </p15:clr>
        </p15:guide>
        <p15:guide id="6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C418"/>
    <a:srgbClr val="FFFFFF"/>
    <a:srgbClr val="969696"/>
    <a:srgbClr val="FF99FF"/>
    <a:srgbClr val="FFCC66"/>
    <a:srgbClr val="66CCFF"/>
    <a:srgbClr val="85DFFF"/>
    <a:srgbClr val="3636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4" autoAdjust="0"/>
    <p:restoredTop sz="97199" autoAdjust="0"/>
  </p:normalViewPr>
  <p:slideViewPr>
    <p:cSldViewPr>
      <p:cViewPr varScale="1">
        <p:scale>
          <a:sx n="106" d="100"/>
          <a:sy n="106" d="100"/>
        </p:scale>
        <p:origin x="1212" y="114"/>
      </p:cViewPr>
      <p:guideLst>
        <p:guide orient="horz" pos="4243"/>
        <p:guide orient="horz" pos="3884"/>
        <p:guide orient="horz" pos="527"/>
        <p:guide pos="158"/>
        <p:guide pos="2880"/>
        <p:guide pos="56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FB17D2-8010-4F07-B614-C33287D28E58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EC7DA89-970A-415B-BE3A-4FDB2E8050AD}">
      <dgm:prSet phldrT="[Texte]"/>
      <dgm:spPr/>
      <dgm:t>
        <a:bodyPr/>
        <a:lstStyle/>
        <a:p>
          <a:r>
            <a:rPr lang="fr-FR" dirty="0"/>
            <a:t>Ecart de rémunération entres les hommes et les femmes</a:t>
          </a:r>
          <a:endParaRPr lang="en-US" dirty="0"/>
        </a:p>
      </dgm:t>
    </dgm:pt>
    <dgm:pt modelId="{B2EE1769-5645-4783-87B3-5BF60B44FCA3}" type="parTrans" cxnId="{170EABE1-4D16-41D1-A8CC-79739C43A05A}">
      <dgm:prSet/>
      <dgm:spPr/>
      <dgm:t>
        <a:bodyPr/>
        <a:lstStyle/>
        <a:p>
          <a:endParaRPr lang="en-US"/>
        </a:p>
      </dgm:t>
    </dgm:pt>
    <dgm:pt modelId="{A9125A6D-D83E-4AFB-A3D2-26037FC85ECF}" type="sibTrans" cxnId="{170EABE1-4D16-41D1-A8CC-79739C43A05A}">
      <dgm:prSet/>
      <dgm:spPr/>
      <dgm:t>
        <a:bodyPr/>
        <a:lstStyle/>
        <a:p>
          <a:endParaRPr lang="en-US"/>
        </a:p>
      </dgm:t>
    </dgm:pt>
    <dgm:pt modelId="{E7D2650B-FAD4-46ED-A418-BAAE27CA3860}">
      <dgm:prSet phldrT="[Texte]"/>
      <dgm:spPr/>
      <dgm:t>
        <a:bodyPr/>
        <a:lstStyle/>
        <a:p>
          <a:r>
            <a:rPr lang="fr-FR" dirty="0"/>
            <a:t>Ecart de taux d’augmentations individuelles (hors promotion) entre les hommes et les femmes</a:t>
          </a:r>
          <a:endParaRPr lang="en-US" dirty="0"/>
        </a:p>
      </dgm:t>
    </dgm:pt>
    <dgm:pt modelId="{948EBA4F-C597-4F98-BCEE-B779B9303A42}" type="parTrans" cxnId="{5BD635EB-3665-4BB8-8865-7AC0D7B502D0}">
      <dgm:prSet/>
      <dgm:spPr/>
      <dgm:t>
        <a:bodyPr/>
        <a:lstStyle/>
        <a:p>
          <a:endParaRPr lang="en-US"/>
        </a:p>
      </dgm:t>
    </dgm:pt>
    <dgm:pt modelId="{0E73689E-8C7E-40B5-8954-1F8345BC1E2E}" type="sibTrans" cxnId="{5BD635EB-3665-4BB8-8865-7AC0D7B502D0}">
      <dgm:prSet/>
      <dgm:spPr/>
      <dgm:t>
        <a:bodyPr/>
        <a:lstStyle/>
        <a:p>
          <a:endParaRPr lang="en-US"/>
        </a:p>
      </dgm:t>
    </dgm:pt>
    <dgm:pt modelId="{DA1B414B-47BF-4912-AA75-71D3ED10A99F}">
      <dgm:prSet phldrT="[Texte]"/>
      <dgm:spPr/>
      <dgm:t>
        <a:bodyPr/>
        <a:lstStyle/>
        <a:p>
          <a:r>
            <a:rPr lang="fr-FR" dirty="0"/>
            <a:t>Ecart de taux de promotion entre les femmes et les hommes</a:t>
          </a:r>
          <a:endParaRPr lang="en-US" dirty="0"/>
        </a:p>
      </dgm:t>
    </dgm:pt>
    <dgm:pt modelId="{7929E6BF-8061-4A1D-8A90-536B42856057}" type="parTrans" cxnId="{712D0E36-D1D9-448F-9738-D6C40CC4B240}">
      <dgm:prSet/>
      <dgm:spPr/>
      <dgm:t>
        <a:bodyPr/>
        <a:lstStyle/>
        <a:p>
          <a:endParaRPr lang="en-US"/>
        </a:p>
      </dgm:t>
    </dgm:pt>
    <dgm:pt modelId="{CD1D4594-ECEF-4536-B1B6-7FB4293ED29C}" type="sibTrans" cxnId="{712D0E36-D1D9-448F-9738-D6C40CC4B240}">
      <dgm:prSet/>
      <dgm:spPr/>
      <dgm:t>
        <a:bodyPr/>
        <a:lstStyle/>
        <a:p>
          <a:endParaRPr lang="en-US"/>
        </a:p>
      </dgm:t>
    </dgm:pt>
    <dgm:pt modelId="{A2D3F52F-EC16-475D-8E98-616EBAEEB0A7}">
      <dgm:prSet/>
      <dgm:spPr/>
      <dgm:t>
        <a:bodyPr/>
        <a:lstStyle/>
        <a:p>
          <a:r>
            <a:rPr lang="fr-FR" dirty="0"/>
            <a:t>Pourcentage de salariés ayant bénéficié d’une augmentation suivant leur retour de congé de maternité</a:t>
          </a:r>
          <a:endParaRPr lang="en-US" dirty="0"/>
        </a:p>
      </dgm:t>
    </dgm:pt>
    <dgm:pt modelId="{0094C514-B440-4887-AEDD-FCDDC6B3D42C}" type="parTrans" cxnId="{1E524889-2DB2-40C2-849A-9FF210424A4D}">
      <dgm:prSet/>
      <dgm:spPr/>
      <dgm:t>
        <a:bodyPr/>
        <a:lstStyle/>
        <a:p>
          <a:endParaRPr lang="en-US"/>
        </a:p>
      </dgm:t>
    </dgm:pt>
    <dgm:pt modelId="{F3306846-3B2A-489D-B52B-0E829B64005F}" type="sibTrans" cxnId="{1E524889-2DB2-40C2-849A-9FF210424A4D}">
      <dgm:prSet/>
      <dgm:spPr/>
      <dgm:t>
        <a:bodyPr/>
        <a:lstStyle/>
        <a:p>
          <a:endParaRPr lang="en-US"/>
        </a:p>
      </dgm:t>
    </dgm:pt>
    <dgm:pt modelId="{D6590C9F-81B5-4CA8-AF74-77B8BA4F8101}">
      <dgm:prSet/>
      <dgm:spPr/>
      <dgm:t>
        <a:bodyPr/>
        <a:lstStyle/>
        <a:p>
          <a:r>
            <a:rPr lang="fr-FR" dirty="0"/>
            <a:t>Nombre de salariés du sexe sous représenté parmi les 10 salariés ayant perçu les plus hautes rémunérations</a:t>
          </a:r>
          <a:endParaRPr lang="en-US" dirty="0"/>
        </a:p>
      </dgm:t>
    </dgm:pt>
    <dgm:pt modelId="{BD8CB11E-AE03-46B5-9D46-F936BC6092AC}" type="parTrans" cxnId="{D09AB87F-BAA2-4705-AC28-CBB10A871F1B}">
      <dgm:prSet/>
      <dgm:spPr/>
      <dgm:t>
        <a:bodyPr/>
        <a:lstStyle/>
        <a:p>
          <a:endParaRPr lang="en-US"/>
        </a:p>
      </dgm:t>
    </dgm:pt>
    <dgm:pt modelId="{1487E6E1-ADBD-4F3E-9A98-10DFC6ED58F8}" type="sibTrans" cxnId="{D09AB87F-BAA2-4705-AC28-CBB10A871F1B}">
      <dgm:prSet/>
      <dgm:spPr/>
      <dgm:t>
        <a:bodyPr/>
        <a:lstStyle/>
        <a:p>
          <a:endParaRPr lang="en-US"/>
        </a:p>
      </dgm:t>
    </dgm:pt>
    <dgm:pt modelId="{68E99C8F-8B61-4C4D-A216-B277BED59067}" type="pres">
      <dgm:prSet presAssocID="{B1FB17D2-8010-4F07-B614-C33287D28E58}" presName="Name0" presStyleCnt="0">
        <dgm:presLayoutVars>
          <dgm:chMax val="7"/>
          <dgm:chPref val="7"/>
          <dgm:dir/>
        </dgm:presLayoutVars>
      </dgm:prSet>
      <dgm:spPr/>
    </dgm:pt>
    <dgm:pt modelId="{0619EEE7-B8AD-4D2D-BE51-F6DE32CE9195}" type="pres">
      <dgm:prSet presAssocID="{B1FB17D2-8010-4F07-B614-C33287D28E58}" presName="Name1" presStyleCnt="0"/>
      <dgm:spPr/>
    </dgm:pt>
    <dgm:pt modelId="{3C51D4BC-2C3E-4B20-812F-16C5BC645A9A}" type="pres">
      <dgm:prSet presAssocID="{B1FB17D2-8010-4F07-B614-C33287D28E58}" presName="cycle" presStyleCnt="0"/>
      <dgm:spPr/>
    </dgm:pt>
    <dgm:pt modelId="{79635F00-2DAA-4446-84EA-B0C1CF5C9417}" type="pres">
      <dgm:prSet presAssocID="{B1FB17D2-8010-4F07-B614-C33287D28E58}" presName="srcNode" presStyleLbl="node1" presStyleIdx="0" presStyleCnt="5"/>
      <dgm:spPr/>
    </dgm:pt>
    <dgm:pt modelId="{1E72DAC0-487A-4F72-8101-D34313AAFF30}" type="pres">
      <dgm:prSet presAssocID="{B1FB17D2-8010-4F07-B614-C33287D28E58}" presName="conn" presStyleLbl="parChTrans1D2" presStyleIdx="0" presStyleCnt="1"/>
      <dgm:spPr/>
    </dgm:pt>
    <dgm:pt modelId="{701E804A-AF44-4629-97A1-1D30E93D12C3}" type="pres">
      <dgm:prSet presAssocID="{B1FB17D2-8010-4F07-B614-C33287D28E58}" presName="extraNode" presStyleLbl="node1" presStyleIdx="0" presStyleCnt="5"/>
      <dgm:spPr/>
    </dgm:pt>
    <dgm:pt modelId="{40974943-6303-461A-91A5-BD2B9EF7DB93}" type="pres">
      <dgm:prSet presAssocID="{B1FB17D2-8010-4F07-B614-C33287D28E58}" presName="dstNode" presStyleLbl="node1" presStyleIdx="0" presStyleCnt="5"/>
      <dgm:spPr/>
    </dgm:pt>
    <dgm:pt modelId="{5D0A4385-5DB5-4BE7-AA36-C49DE880A844}" type="pres">
      <dgm:prSet presAssocID="{1EC7DA89-970A-415B-BE3A-4FDB2E8050AD}" presName="text_1" presStyleLbl="node1" presStyleIdx="0" presStyleCnt="5">
        <dgm:presLayoutVars>
          <dgm:bulletEnabled val="1"/>
        </dgm:presLayoutVars>
      </dgm:prSet>
      <dgm:spPr/>
    </dgm:pt>
    <dgm:pt modelId="{A57714AF-93C1-40F3-9FA8-A94AED8E639D}" type="pres">
      <dgm:prSet presAssocID="{1EC7DA89-970A-415B-BE3A-4FDB2E8050AD}" presName="accent_1" presStyleCnt="0"/>
      <dgm:spPr/>
    </dgm:pt>
    <dgm:pt modelId="{E42F36B0-9956-4488-A812-FD6F43FC8A85}" type="pres">
      <dgm:prSet presAssocID="{1EC7DA89-970A-415B-BE3A-4FDB2E8050AD}" presName="accentRepeatNode" presStyleLbl="solidFgAcc1" presStyleIdx="0" presStyleCnt="5" custScaleX="106082" custScaleY="103331"/>
      <dgm:spPr/>
    </dgm:pt>
    <dgm:pt modelId="{EFD1D693-E976-4F09-8B1A-263A36D9CC41}" type="pres">
      <dgm:prSet presAssocID="{E7D2650B-FAD4-46ED-A418-BAAE27CA3860}" presName="text_2" presStyleLbl="node1" presStyleIdx="1" presStyleCnt="5">
        <dgm:presLayoutVars>
          <dgm:bulletEnabled val="1"/>
        </dgm:presLayoutVars>
      </dgm:prSet>
      <dgm:spPr/>
    </dgm:pt>
    <dgm:pt modelId="{98760972-99F6-48F0-9665-6A4244CF91BB}" type="pres">
      <dgm:prSet presAssocID="{E7D2650B-FAD4-46ED-A418-BAAE27CA3860}" presName="accent_2" presStyleCnt="0"/>
      <dgm:spPr/>
    </dgm:pt>
    <dgm:pt modelId="{CF2FA1A5-CD08-47F8-8A9B-593092471507}" type="pres">
      <dgm:prSet presAssocID="{E7D2650B-FAD4-46ED-A418-BAAE27CA3860}" presName="accentRepeatNode" presStyleLbl="solidFgAcc1" presStyleIdx="1" presStyleCnt="5"/>
      <dgm:spPr/>
    </dgm:pt>
    <dgm:pt modelId="{4EA57C6C-AC85-4564-B8E2-D8C761F52B5A}" type="pres">
      <dgm:prSet presAssocID="{DA1B414B-47BF-4912-AA75-71D3ED10A99F}" presName="text_3" presStyleLbl="node1" presStyleIdx="2" presStyleCnt="5">
        <dgm:presLayoutVars>
          <dgm:bulletEnabled val="1"/>
        </dgm:presLayoutVars>
      </dgm:prSet>
      <dgm:spPr/>
    </dgm:pt>
    <dgm:pt modelId="{47BB4CDE-00F8-4563-9378-AF0A32DEF1BC}" type="pres">
      <dgm:prSet presAssocID="{DA1B414B-47BF-4912-AA75-71D3ED10A99F}" presName="accent_3" presStyleCnt="0"/>
      <dgm:spPr/>
    </dgm:pt>
    <dgm:pt modelId="{CFEB9EF6-B08F-4674-B5FA-754F0F49D441}" type="pres">
      <dgm:prSet presAssocID="{DA1B414B-47BF-4912-AA75-71D3ED10A99F}" presName="accentRepeatNode" presStyleLbl="solidFgAcc1" presStyleIdx="2" presStyleCnt="5"/>
      <dgm:spPr/>
    </dgm:pt>
    <dgm:pt modelId="{A46BFF57-B9E3-4D7F-BAE8-C42CA6459402}" type="pres">
      <dgm:prSet presAssocID="{A2D3F52F-EC16-475D-8E98-616EBAEEB0A7}" presName="text_4" presStyleLbl="node1" presStyleIdx="3" presStyleCnt="5">
        <dgm:presLayoutVars>
          <dgm:bulletEnabled val="1"/>
        </dgm:presLayoutVars>
      </dgm:prSet>
      <dgm:spPr/>
    </dgm:pt>
    <dgm:pt modelId="{22EF2A18-8DB2-453F-8598-1E98E488C11F}" type="pres">
      <dgm:prSet presAssocID="{A2D3F52F-EC16-475D-8E98-616EBAEEB0A7}" presName="accent_4" presStyleCnt="0"/>
      <dgm:spPr/>
    </dgm:pt>
    <dgm:pt modelId="{0CB77E5E-3B53-4037-BF82-181FFD67BF7C}" type="pres">
      <dgm:prSet presAssocID="{A2D3F52F-EC16-475D-8E98-616EBAEEB0A7}" presName="accentRepeatNode" presStyleLbl="solidFgAcc1" presStyleIdx="3" presStyleCnt="5"/>
      <dgm:spPr/>
    </dgm:pt>
    <dgm:pt modelId="{36B2EEEB-17B1-4FAE-A015-FAF8B49E7509}" type="pres">
      <dgm:prSet presAssocID="{D6590C9F-81B5-4CA8-AF74-77B8BA4F8101}" presName="text_5" presStyleLbl="node1" presStyleIdx="4" presStyleCnt="5">
        <dgm:presLayoutVars>
          <dgm:bulletEnabled val="1"/>
        </dgm:presLayoutVars>
      </dgm:prSet>
      <dgm:spPr/>
    </dgm:pt>
    <dgm:pt modelId="{0598B145-0427-4240-91FA-75B279F4E0A1}" type="pres">
      <dgm:prSet presAssocID="{D6590C9F-81B5-4CA8-AF74-77B8BA4F8101}" presName="accent_5" presStyleCnt="0"/>
      <dgm:spPr/>
    </dgm:pt>
    <dgm:pt modelId="{C41501BF-6F15-46D3-90F2-20D56D5FD50E}" type="pres">
      <dgm:prSet presAssocID="{D6590C9F-81B5-4CA8-AF74-77B8BA4F8101}" presName="accentRepeatNode" presStyleLbl="solidFgAcc1" presStyleIdx="4" presStyleCnt="5"/>
      <dgm:spPr/>
    </dgm:pt>
  </dgm:ptLst>
  <dgm:cxnLst>
    <dgm:cxn modelId="{712D0E36-D1D9-448F-9738-D6C40CC4B240}" srcId="{B1FB17D2-8010-4F07-B614-C33287D28E58}" destId="{DA1B414B-47BF-4912-AA75-71D3ED10A99F}" srcOrd="2" destOrd="0" parTransId="{7929E6BF-8061-4A1D-8A90-536B42856057}" sibTransId="{CD1D4594-ECEF-4536-B1B6-7FB4293ED29C}"/>
    <dgm:cxn modelId="{A6036D5E-C652-48CF-9B8A-9C25285E2291}" type="presOf" srcId="{1EC7DA89-970A-415B-BE3A-4FDB2E8050AD}" destId="{5D0A4385-5DB5-4BE7-AA36-C49DE880A844}" srcOrd="0" destOrd="0" presId="urn:microsoft.com/office/officeart/2008/layout/VerticalCurvedList"/>
    <dgm:cxn modelId="{71065145-8282-436C-9570-979B00314D65}" type="presOf" srcId="{B1FB17D2-8010-4F07-B614-C33287D28E58}" destId="{68E99C8F-8B61-4C4D-A216-B277BED59067}" srcOrd="0" destOrd="0" presId="urn:microsoft.com/office/officeart/2008/layout/VerticalCurvedList"/>
    <dgm:cxn modelId="{6A8F534F-8B20-4BFB-A4F6-02F1CA992D68}" type="presOf" srcId="{A9125A6D-D83E-4AFB-A3D2-26037FC85ECF}" destId="{1E72DAC0-487A-4F72-8101-D34313AAFF30}" srcOrd="0" destOrd="0" presId="urn:microsoft.com/office/officeart/2008/layout/VerticalCurvedList"/>
    <dgm:cxn modelId="{D09AB87F-BAA2-4705-AC28-CBB10A871F1B}" srcId="{B1FB17D2-8010-4F07-B614-C33287D28E58}" destId="{D6590C9F-81B5-4CA8-AF74-77B8BA4F8101}" srcOrd="4" destOrd="0" parTransId="{BD8CB11E-AE03-46B5-9D46-F936BC6092AC}" sibTransId="{1487E6E1-ADBD-4F3E-9A98-10DFC6ED58F8}"/>
    <dgm:cxn modelId="{1E524889-2DB2-40C2-849A-9FF210424A4D}" srcId="{B1FB17D2-8010-4F07-B614-C33287D28E58}" destId="{A2D3F52F-EC16-475D-8E98-616EBAEEB0A7}" srcOrd="3" destOrd="0" parTransId="{0094C514-B440-4887-AEDD-FCDDC6B3D42C}" sibTransId="{F3306846-3B2A-489D-B52B-0E829B64005F}"/>
    <dgm:cxn modelId="{05FE0596-BD83-46E6-B9DA-D28A6F0C5903}" type="presOf" srcId="{E7D2650B-FAD4-46ED-A418-BAAE27CA3860}" destId="{EFD1D693-E976-4F09-8B1A-263A36D9CC41}" srcOrd="0" destOrd="0" presId="urn:microsoft.com/office/officeart/2008/layout/VerticalCurvedList"/>
    <dgm:cxn modelId="{1977BBA2-51F0-4108-AE37-54D444569FA4}" type="presOf" srcId="{D6590C9F-81B5-4CA8-AF74-77B8BA4F8101}" destId="{36B2EEEB-17B1-4FAE-A015-FAF8B49E7509}" srcOrd="0" destOrd="0" presId="urn:microsoft.com/office/officeart/2008/layout/VerticalCurvedList"/>
    <dgm:cxn modelId="{083D20B1-DCF7-4871-85D8-9BB6652D6F1D}" type="presOf" srcId="{A2D3F52F-EC16-475D-8E98-616EBAEEB0A7}" destId="{A46BFF57-B9E3-4D7F-BAE8-C42CA6459402}" srcOrd="0" destOrd="0" presId="urn:microsoft.com/office/officeart/2008/layout/VerticalCurvedList"/>
    <dgm:cxn modelId="{74C7DFDB-31DA-4260-B454-A1483B344E86}" type="presOf" srcId="{DA1B414B-47BF-4912-AA75-71D3ED10A99F}" destId="{4EA57C6C-AC85-4564-B8E2-D8C761F52B5A}" srcOrd="0" destOrd="0" presId="urn:microsoft.com/office/officeart/2008/layout/VerticalCurvedList"/>
    <dgm:cxn modelId="{170EABE1-4D16-41D1-A8CC-79739C43A05A}" srcId="{B1FB17D2-8010-4F07-B614-C33287D28E58}" destId="{1EC7DA89-970A-415B-BE3A-4FDB2E8050AD}" srcOrd="0" destOrd="0" parTransId="{B2EE1769-5645-4783-87B3-5BF60B44FCA3}" sibTransId="{A9125A6D-D83E-4AFB-A3D2-26037FC85ECF}"/>
    <dgm:cxn modelId="{5BD635EB-3665-4BB8-8865-7AC0D7B502D0}" srcId="{B1FB17D2-8010-4F07-B614-C33287D28E58}" destId="{E7D2650B-FAD4-46ED-A418-BAAE27CA3860}" srcOrd="1" destOrd="0" parTransId="{948EBA4F-C597-4F98-BCEE-B779B9303A42}" sibTransId="{0E73689E-8C7E-40B5-8954-1F8345BC1E2E}"/>
    <dgm:cxn modelId="{C4C3071C-2166-4FAD-8C6B-55479746959B}" type="presParOf" srcId="{68E99C8F-8B61-4C4D-A216-B277BED59067}" destId="{0619EEE7-B8AD-4D2D-BE51-F6DE32CE9195}" srcOrd="0" destOrd="0" presId="urn:microsoft.com/office/officeart/2008/layout/VerticalCurvedList"/>
    <dgm:cxn modelId="{A83985BB-F944-4A64-A400-51D2A6EA3555}" type="presParOf" srcId="{0619EEE7-B8AD-4D2D-BE51-F6DE32CE9195}" destId="{3C51D4BC-2C3E-4B20-812F-16C5BC645A9A}" srcOrd="0" destOrd="0" presId="urn:microsoft.com/office/officeart/2008/layout/VerticalCurvedList"/>
    <dgm:cxn modelId="{00AFFC62-8C12-4185-B5B4-23C2A91FF4C2}" type="presParOf" srcId="{3C51D4BC-2C3E-4B20-812F-16C5BC645A9A}" destId="{79635F00-2DAA-4446-84EA-B0C1CF5C9417}" srcOrd="0" destOrd="0" presId="urn:microsoft.com/office/officeart/2008/layout/VerticalCurvedList"/>
    <dgm:cxn modelId="{4B0A24F5-38C8-4437-98DB-E30B2A082631}" type="presParOf" srcId="{3C51D4BC-2C3E-4B20-812F-16C5BC645A9A}" destId="{1E72DAC0-487A-4F72-8101-D34313AAFF30}" srcOrd="1" destOrd="0" presId="urn:microsoft.com/office/officeart/2008/layout/VerticalCurvedList"/>
    <dgm:cxn modelId="{60CF84D7-1B2B-493C-BCBE-A04817BEDE73}" type="presParOf" srcId="{3C51D4BC-2C3E-4B20-812F-16C5BC645A9A}" destId="{701E804A-AF44-4629-97A1-1D30E93D12C3}" srcOrd="2" destOrd="0" presId="urn:microsoft.com/office/officeart/2008/layout/VerticalCurvedList"/>
    <dgm:cxn modelId="{16DB41EB-5332-47A4-817E-9F341412AAFA}" type="presParOf" srcId="{3C51D4BC-2C3E-4B20-812F-16C5BC645A9A}" destId="{40974943-6303-461A-91A5-BD2B9EF7DB93}" srcOrd="3" destOrd="0" presId="urn:microsoft.com/office/officeart/2008/layout/VerticalCurvedList"/>
    <dgm:cxn modelId="{BCFF6279-618B-45B7-9394-763173597942}" type="presParOf" srcId="{0619EEE7-B8AD-4D2D-BE51-F6DE32CE9195}" destId="{5D0A4385-5DB5-4BE7-AA36-C49DE880A844}" srcOrd="1" destOrd="0" presId="urn:microsoft.com/office/officeart/2008/layout/VerticalCurvedList"/>
    <dgm:cxn modelId="{3B60B28D-4618-4410-A6B3-F19B871B3DFD}" type="presParOf" srcId="{0619EEE7-B8AD-4D2D-BE51-F6DE32CE9195}" destId="{A57714AF-93C1-40F3-9FA8-A94AED8E639D}" srcOrd="2" destOrd="0" presId="urn:microsoft.com/office/officeart/2008/layout/VerticalCurvedList"/>
    <dgm:cxn modelId="{1FE506AF-2862-4858-B78F-6E7F1B719A4E}" type="presParOf" srcId="{A57714AF-93C1-40F3-9FA8-A94AED8E639D}" destId="{E42F36B0-9956-4488-A812-FD6F43FC8A85}" srcOrd="0" destOrd="0" presId="urn:microsoft.com/office/officeart/2008/layout/VerticalCurvedList"/>
    <dgm:cxn modelId="{19C1E35B-5F1F-42B7-9A73-AF5D8B82EA23}" type="presParOf" srcId="{0619EEE7-B8AD-4D2D-BE51-F6DE32CE9195}" destId="{EFD1D693-E976-4F09-8B1A-263A36D9CC41}" srcOrd="3" destOrd="0" presId="urn:microsoft.com/office/officeart/2008/layout/VerticalCurvedList"/>
    <dgm:cxn modelId="{2F07256B-7277-462B-8986-A982A8CD4344}" type="presParOf" srcId="{0619EEE7-B8AD-4D2D-BE51-F6DE32CE9195}" destId="{98760972-99F6-48F0-9665-6A4244CF91BB}" srcOrd="4" destOrd="0" presId="urn:microsoft.com/office/officeart/2008/layout/VerticalCurvedList"/>
    <dgm:cxn modelId="{843A8A35-DD32-4F84-A663-4F3269A6636F}" type="presParOf" srcId="{98760972-99F6-48F0-9665-6A4244CF91BB}" destId="{CF2FA1A5-CD08-47F8-8A9B-593092471507}" srcOrd="0" destOrd="0" presId="urn:microsoft.com/office/officeart/2008/layout/VerticalCurvedList"/>
    <dgm:cxn modelId="{B3F45CAE-652A-4C9D-BBB9-5D8F87A67C4B}" type="presParOf" srcId="{0619EEE7-B8AD-4D2D-BE51-F6DE32CE9195}" destId="{4EA57C6C-AC85-4564-B8E2-D8C761F52B5A}" srcOrd="5" destOrd="0" presId="urn:microsoft.com/office/officeart/2008/layout/VerticalCurvedList"/>
    <dgm:cxn modelId="{1CAC3CFB-AD7C-4AA8-B061-5A99A3B93BF4}" type="presParOf" srcId="{0619EEE7-B8AD-4D2D-BE51-F6DE32CE9195}" destId="{47BB4CDE-00F8-4563-9378-AF0A32DEF1BC}" srcOrd="6" destOrd="0" presId="urn:microsoft.com/office/officeart/2008/layout/VerticalCurvedList"/>
    <dgm:cxn modelId="{3ABE27E7-EBB7-4F4A-9893-CEB5E47692FC}" type="presParOf" srcId="{47BB4CDE-00F8-4563-9378-AF0A32DEF1BC}" destId="{CFEB9EF6-B08F-4674-B5FA-754F0F49D441}" srcOrd="0" destOrd="0" presId="urn:microsoft.com/office/officeart/2008/layout/VerticalCurvedList"/>
    <dgm:cxn modelId="{A038542F-F5DD-4E9D-B97A-BBBCF9E110F8}" type="presParOf" srcId="{0619EEE7-B8AD-4D2D-BE51-F6DE32CE9195}" destId="{A46BFF57-B9E3-4D7F-BAE8-C42CA6459402}" srcOrd="7" destOrd="0" presId="urn:microsoft.com/office/officeart/2008/layout/VerticalCurvedList"/>
    <dgm:cxn modelId="{E3DDFDFA-1596-4D5A-8756-1AEEDF217E2B}" type="presParOf" srcId="{0619EEE7-B8AD-4D2D-BE51-F6DE32CE9195}" destId="{22EF2A18-8DB2-453F-8598-1E98E488C11F}" srcOrd="8" destOrd="0" presId="urn:microsoft.com/office/officeart/2008/layout/VerticalCurvedList"/>
    <dgm:cxn modelId="{4256C143-F350-4BFC-A082-F401E93A4965}" type="presParOf" srcId="{22EF2A18-8DB2-453F-8598-1E98E488C11F}" destId="{0CB77E5E-3B53-4037-BF82-181FFD67BF7C}" srcOrd="0" destOrd="0" presId="urn:microsoft.com/office/officeart/2008/layout/VerticalCurvedList"/>
    <dgm:cxn modelId="{B0DE64CD-14DE-43E0-8D80-3FCBC6DC77EE}" type="presParOf" srcId="{0619EEE7-B8AD-4D2D-BE51-F6DE32CE9195}" destId="{36B2EEEB-17B1-4FAE-A015-FAF8B49E7509}" srcOrd="9" destOrd="0" presId="urn:microsoft.com/office/officeart/2008/layout/VerticalCurvedList"/>
    <dgm:cxn modelId="{6E970613-9E8F-4666-B862-3014D8A48578}" type="presParOf" srcId="{0619EEE7-B8AD-4D2D-BE51-F6DE32CE9195}" destId="{0598B145-0427-4240-91FA-75B279F4E0A1}" srcOrd="10" destOrd="0" presId="urn:microsoft.com/office/officeart/2008/layout/VerticalCurvedList"/>
    <dgm:cxn modelId="{D57D385C-EE45-419A-A374-D78AFA39E053}" type="presParOf" srcId="{0598B145-0427-4240-91FA-75B279F4E0A1}" destId="{C41501BF-6F15-46D3-90F2-20D56D5FD50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2DAC0-487A-4F72-8101-D34313AAFF30}">
      <dsp:nvSpPr>
        <dsp:cNvPr id="0" name=""/>
        <dsp:cNvSpPr/>
      </dsp:nvSpPr>
      <dsp:spPr>
        <a:xfrm>
          <a:off x="-4961164" y="-760907"/>
          <a:ext cx="5914303" cy="5914303"/>
        </a:xfrm>
        <a:prstGeom prst="blockArc">
          <a:avLst>
            <a:gd name="adj1" fmla="val 18900000"/>
            <a:gd name="adj2" fmla="val 2700000"/>
            <a:gd name="adj3" fmla="val 365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0A4385-5DB5-4BE7-AA36-C49DE880A844}">
      <dsp:nvSpPr>
        <dsp:cNvPr id="0" name=""/>
        <dsp:cNvSpPr/>
      </dsp:nvSpPr>
      <dsp:spPr>
        <a:xfrm>
          <a:off x="419708" y="274442"/>
          <a:ext cx="6482146" cy="54923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957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Ecart de rémunération entres les hommes et les femmes</a:t>
          </a:r>
          <a:endParaRPr lang="en-US" sz="1700" kern="1200" dirty="0"/>
        </a:p>
      </dsp:txBody>
      <dsp:txXfrm>
        <a:off x="419708" y="274442"/>
        <a:ext cx="6482146" cy="549236"/>
      </dsp:txXfrm>
    </dsp:sp>
    <dsp:sp modelId="{E42F36B0-9956-4488-A812-FD6F43FC8A85}">
      <dsp:nvSpPr>
        <dsp:cNvPr id="0" name=""/>
        <dsp:cNvSpPr/>
      </dsp:nvSpPr>
      <dsp:spPr>
        <a:xfrm>
          <a:off x="55558" y="194353"/>
          <a:ext cx="728301" cy="70941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D1D693-E976-4F09-8B1A-263A36D9CC41}">
      <dsp:nvSpPr>
        <dsp:cNvPr id="0" name=""/>
        <dsp:cNvSpPr/>
      </dsp:nvSpPr>
      <dsp:spPr>
        <a:xfrm>
          <a:off x="813275" y="1098034"/>
          <a:ext cx="6088579" cy="549236"/>
        </a:xfrm>
        <a:prstGeom prst="rect">
          <a:avLst/>
        </a:prstGeom>
        <a:solidFill>
          <a:schemeClr val="accent4">
            <a:hueOff val="1055776"/>
            <a:satOff val="11207"/>
            <a:lumOff val="19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957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Ecart de taux d’augmentations individuelles (hors promotion) entre les hommes et les femmes</a:t>
          </a:r>
          <a:endParaRPr lang="en-US" sz="1700" kern="1200" dirty="0"/>
        </a:p>
      </dsp:txBody>
      <dsp:txXfrm>
        <a:off x="813275" y="1098034"/>
        <a:ext cx="6088579" cy="549236"/>
      </dsp:txXfrm>
    </dsp:sp>
    <dsp:sp modelId="{CF2FA1A5-CD08-47F8-8A9B-593092471507}">
      <dsp:nvSpPr>
        <dsp:cNvPr id="0" name=""/>
        <dsp:cNvSpPr/>
      </dsp:nvSpPr>
      <dsp:spPr>
        <a:xfrm>
          <a:off x="470002" y="1029379"/>
          <a:ext cx="686545" cy="6865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55776"/>
              <a:satOff val="11207"/>
              <a:lumOff val="19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A57C6C-AC85-4564-B8E2-D8C761F52B5A}">
      <dsp:nvSpPr>
        <dsp:cNvPr id="0" name=""/>
        <dsp:cNvSpPr/>
      </dsp:nvSpPr>
      <dsp:spPr>
        <a:xfrm>
          <a:off x="934069" y="1921625"/>
          <a:ext cx="5967786" cy="549236"/>
        </a:xfrm>
        <a:prstGeom prst="rect">
          <a:avLst/>
        </a:prstGeom>
        <a:solidFill>
          <a:schemeClr val="accent4">
            <a:hueOff val="2111552"/>
            <a:satOff val="22414"/>
            <a:lumOff val="3862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957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Ecart de taux de promotion entre les femmes et les hommes</a:t>
          </a:r>
          <a:endParaRPr lang="en-US" sz="1700" kern="1200" dirty="0"/>
        </a:p>
      </dsp:txBody>
      <dsp:txXfrm>
        <a:off x="934069" y="1921625"/>
        <a:ext cx="5967786" cy="549236"/>
      </dsp:txXfrm>
    </dsp:sp>
    <dsp:sp modelId="{CFEB9EF6-B08F-4674-B5FA-754F0F49D441}">
      <dsp:nvSpPr>
        <dsp:cNvPr id="0" name=""/>
        <dsp:cNvSpPr/>
      </dsp:nvSpPr>
      <dsp:spPr>
        <a:xfrm>
          <a:off x="590796" y="1852971"/>
          <a:ext cx="686545" cy="6865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2111552"/>
              <a:satOff val="22414"/>
              <a:lumOff val="3862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6BFF57-B9E3-4D7F-BAE8-C42CA6459402}">
      <dsp:nvSpPr>
        <dsp:cNvPr id="0" name=""/>
        <dsp:cNvSpPr/>
      </dsp:nvSpPr>
      <dsp:spPr>
        <a:xfrm>
          <a:off x="813275" y="2745217"/>
          <a:ext cx="6088579" cy="549236"/>
        </a:xfrm>
        <a:prstGeom prst="rect">
          <a:avLst/>
        </a:prstGeom>
        <a:solidFill>
          <a:schemeClr val="accent4">
            <a:hueOff val="3167328"/>
            <a:satOff val="33621"/>
            <a:lumOff val="57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957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Pourcentage de salariés ayant bénéficié d’une augmentation suivant leur retour de congé de maternité</a:t>
          </a:r>
          <a:endParaRPr lang="en-US" sz="1700" kern="1200" dirty="0"/>
        </a:p>
      </dsp:txBody>
      <dsp:txXfrm>
        <a:off x="813275" y="2745217"/>
        <a:ext cx="6088579" cy="549236"/>
      </dsp:txXfrm>
    </dsp:sp>
    <dsp:sp modelId="{0CB77E5E-3B53-4037-BF82-181FFD67BF7C}">
      <dsp:nvSpPr>
        <dsp:cNvPr id="0" name=""/>
        <dsp:cNvSpPr/>
      </dsp:nvSpPr>
      <dsp:spPr>
        <a:xfrm>
          <a:off x="470002" y="2676562"/>
          <a:ext cx="686545" cy="6865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3167328"/>
              <a:satOff val="33621"/>
              <a:lumOff val="579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B2EEEB-17B1-4FAE-A015-FAF8B49E7509}">
      <dsp:nvSpPr>
        <dsp:cNvPr id="0" name=""/>
        <dsp:cNvSpPr/>
      </dsp:nvSpPr>
      <dsp:spPr>
        <a:xfrm>
          <a:off x="419708" y="3568808"/>
          <a:ext cx="6482146" cy="549236"/>
        </a:xfrm>
        <a:prstGeom prst="rect">
          <a:avLst/>
        </a:prstGeom>
        <a:solidFill>
          <a:schemeClr val="accent4">
            <a:hueOff val="4223104"/>
            <a:satOff val="44828"/>
            <a:lumOff val="772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5957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Nombre de salariés du sexe sous représenté parmi les 10 salariés ayant perçu les plus hautes rémunérations</a:t>
          </a:r>
          <a:endParaRPr lang="en-US" sz="1700" kern="1200" dirty="0"/>
        </a:p>
      </dsp:txBody>
      <dsp:txXfrm>
        <a:off x="419708" y="3568808"/>
        <a:ext cx="6482146" cy="549236"/>
      </dsp:txXfrm>
    </dsp:sp>
    <dsp:sp modelId="{C41501BF-6F15-46D3-90F2-20D56D5FD50E}">
      <dsp:nvSpPr>
        <dsp:cNvPr id="0" name=""/>
        <dsp:cNvSpPr/>
      </dsp:nvSpPr>
      <dsp:spPr>
        <a:xfrm>
          <a:off x="76436" y="3500154"/>
          <a:ext cx="686545" cy="6865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4223104"/>
              <a:satOff val="44828"/>
              <a:lumOff val="7725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D2B7B347-60D9-D459-E98A-C0297FF893D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34D47CFD-2271-5BA4-43B4-C3DF5642853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9876" name="Rectangle 4">
            <a:extLst>
              <a:ext uri="{FF2B5EF4-FFF2-40B4-BE49-F238E27FC236}">
                <a16:creationId xmlns:a16="http://schemas.microsoft.com/office/drawing/2014/main" id="{D14D25A6-F7B7-E3F1-06C4-E4ED97E6094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9877" name="Rectangle 5">
            <a:extLst>
              <a:ext uri="{FF2B5EF4-FFF2-40B4-BE49-F238E27FC236}">
                <a16:creationId xmlns:a16="http://schemas.microsoft.com/office/drawing/2014/main" id="{519C68B5-6658-6B70-8BA8-CE383F3DFF9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9BF45E7-2444-44CF-809C-811E783A6EE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5338E51-46FF-6BB0-E304-CD6FFB4A0C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l" defTabSz="955731" eaLnBrk="1" hangingPunct="1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82D211E-61D3-0282-D1BC-D5E53EBA2C1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 eaLnBrk="1" hangingPunct="1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650A98CF-D84A-425B-E48C-3996F51043F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9748264D-DA33-9148-05FC-D24D9B296A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202FE3A3-CBB3-A47A-2ACE-E45FC53BA28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l" defTabSz="955731" eaLnBrk="1" hangingPunct="1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4FE1329B-B22D-1440-67F9-A6E151DBCD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675" eaLnBrk="1" hangingPunct="1">
              <a:defRPr sz="1300"/>
            </a:lvl1pPr>
          </a:lstStyle>
          <a:p>
            <a:fld id="{ED3E27C5-1AA1-4D24-AEE5-271CD5E8F76E}" type="slidenum">
              <a:rPr lang="de-DE" altLang="fr-FR"/>
              <a:pPr/>
              <a:t>‹N°›</a:t>
            </a:fld>
            <a:endParaRPr lang="de-DE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AC250383-5AAC-28BA-57FA-01F543ABBA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56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56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56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56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76A678A-4415-4AB8-9FED-0C01C211D57F}" type="slidenum">
              <a:rPr lang="de-DE" altLang="fr-FR"/>
              <a:pPr/>
              <a:t>1</a:t>
            </a:fld>
            <a:endParaRPr lang="de-DE" altLang="fr-FR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857A3C2-FDBF-31CB-0A4E-3FE5412AE3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A95794B4-F3CB-8F4A-4C7F-034897535D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3E27C5-1AA1-4D24-AEE5-271CD5E8F76E}" type="slidenum">
              <a:rPr lang="de-DE" altLang="fr-FR" smtClean="0"/>
              <a:pPr/>
              <a:t>5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4108447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5730F0A3-DFD6-E137-6C36-1E62752A16FD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5867400" y="5734050"/>
          <a:ext cx="3276600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880366" imgH="470877" progId="">
                  <p:embed/>
                </p:oleObj>
              </mc:Choice>
              <mc:Fallback>
                <p:oleObj r:id="rId2" imgW="2880366" imgH="470877" progId="">
                  <p:embed/>
                  <p:pic>
                    <p:nvPicPr>
                      <p:cNvPr id="2050" name="Object 6">
                        <a:extLst>
                          <a:ext uri="{FF2B5EF4-FFF2-40B4-BE49-F238E27FC236}">
                            <a16:creationId xmlns:a16="http://schemas.microsoft.com/office/drawing/2014/main" id="{F7B90987-4AD0-4566-A25E-CF21700264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734050"/>
                        <a:ext cx="3276600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149725"/>
            <a:ext cx="7772400" cy="9144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>
              <a:spcBef>
                <a:spcPct val="25000"/>
              </a:spcBef>
              <a:buFontTx/>
              <a:buNone/>
              <a:defRPr sz="1800"/>
            </a:lvl1pPr>
          </a:lstStyle>
          <a:p>
            <a:pPr lvl="0"/>
            <a:r>
              <a:rPr lang="de-DE" noProof="0"/>
              <a:t>Formatvorlage des Untertitelmasters durch Klicken bearbeiten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286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lnSpc>
                <a:spcPct val="135000"/>
              </a:lnSpc>
              <a:defRPr sz="2400"/>
            </a:lvl1pPr>
          </a:lstStyle>
          <a:p>
            <a:pPr lvl="0"/>
            <a:r>
              <a:rPr lang="de-DE" noProof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006349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B300F8-1B8E-BCD2-57C8-BC9909CC39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E35588-F251-4015-9E09-2A8EF7012A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852224-5441-5392-54E0-086358C53C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CC8C77-9CD7-4373-B3CD-FE21D2079DBA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2216104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46875" y="188913"/>
            <a:ext cx="2146300" cy="5983287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188913"/>
            <a:ext cx="6289675" cy="598328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3969AE-0C6F-E9A6-957C-CBF00EBE76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66D757-0A3B-650B-0B19-EA91432057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034E26-DC1C-7FCA-6A4D-56E6429E92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0F989A-BCED-46CA-9256-224744210DC3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457371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188913"/>
            <a:ext cx="8588375" cy="57785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304800" y="1143000"/>
            <a:ext cx="8588375" cy="5029200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ABA34D-7D45-419B-8C16-D4B5025769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55FC7D-BF8C-4A70-69CD-584B41B206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2524B7-7E18-A6C3-312A-D31034EE29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EBB137-9D19-485D-9159-D7B1B41F4FDE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2162163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le of Content .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ie">
            <a:extLst>
              <a:ext uri="{FF2B5EF4-FFF2-40B4-BE49-F238E27FC236}">
                <a16:creationId xmlns:a16="http://schemas.microsoft.com/office/drawing/2014/main" id="{C75522BD-D9D9-6627-7DC8-710644C120BD}"/>
              </a:ext>
            </a:extLst>
          </p:cNvPr>
          <p:cNvSpPr/>
          <p:nvPr userDrawn="1"/>
        </p:nvSpPr>
        <p:spPr>
          <a:xfrm>
            <a:off x="655638" y="0"/>
            <a:ext cx="3159125" cy="6858000"/>
          </a:xfrm>
          <a:custGeom>
            <a:avLst/>
            <a:gdLst>
              <a:gd name="connsiteX0" fmla="*/ 4175579 w 4211297"/>
              <a:gd name="connsiteY0" fmla="*/ 0 h 6857309"/>
              <a:gd name="connsiteX1" fmla="*/ 4211297 w 4211297"/>
              <a:gd name="connsiteY1" fmla="*/ 0 h 6857309"/>
              <a:gd name="connsiteX2" fmla="*/ 35718 w 4211297"/>
              <a:gd name="connsiteY2" fmla="*/ 6857309 h 6857309"/>
              <a:gd name="connsiteX3" fmla="*/ 0 w 4211297"/>
              <a:gd name="connsiteY3" fmla="*/ 6857309 h 6857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11297" h="6857309">
                <a:moveTo>
                  <a:pt x="4175579" y="0"/>
                </a:moveTo>
                <a:lnTo>
                  <a:pt x="4211297" y="0"/>
                </a:lnTo>
                <a:lnTo>
                  <a:pt x="35718" y="6857309"/>
                </a:lnTo>
                <a:lnTo>
                  <a:pt x="0" y="685730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446984" y="1380995"/>
            <a:ext cx="3501438" cy="5223005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350" b="1" cap="none" baseline="0"/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50" b="0" cap="none">
                <a:latin typeface="+mn-lt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 b="0" cap="none">
                <a:latin typeface="+mn-lt"/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 b="0" cap="none">
                <a:latin typeface="+mn-lt"/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 b="0" cap="none">
                <a:latin typeface="+mn-lt"/>
              </a:defRPr>
            </a:lvl5pPr>
            <a:lvl6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 b="0" cap="none">
                <a:latin typeface="+mn-lt"/>
              </a:defRPr>
            </a:lvl6pPr>
            <a:lvl7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 b="0" cap="none">
                <a:latin typeface="+mn-lt"/>
              </a:defRPr>
            </a:lvl7pPr>
            <a:lvl8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/>
            </a:lvl8pPr>
            <a:lvl9pPr marL="0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7" name="Vertikaler Textplatzhalter 2"/>
          <p:cNvSpPr>
            <a:spLocks noGrp="1"/>
          </p:cNvSpPr>
          <p:nvPr>
            <p:ph type="body" orient="vert" idx="14"/>
          </p:nvPr>
        </p:nvSpPr>
        <p:spPr>
          <a:xfrm>
            <a:off x="3699640" y="1380995"/>
            <a:ext cx="405000" cy="4822955"/>
          </a:xfrm>
        </p:spPr>
        <p:txBody>
          <a:bodyPr/>
          <a:lstStyle>
            <a:lvl1pPr marL="0" indent="0" algn="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350" b="1" cap="all" baseline="0"/>
            </a:lvl1pPr>
            <a:lvl2pPr marL="0" indent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sz="1050" b="0" cap="none">
                <a:latin typeface="+mn-lt"/>
              </a:defRPr>
            </a:lvl2pPr>
            <a:lvl3pPr marL="0" indent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 b="0" cap="none">
                <a:latin typeface="+mn-lt"/>
              </a:defRPr>
            </a:lvl3pPr>
            <a:lvl4pPr marL="0" indent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 b="0" cap="none">
                <a:latin typeface="+mn-lt"/>
              </a:defRPr>
            </a:lvl4pPr>
            <a:lvl5pPr marL="0" indent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50" b="0" cap="none">
                <a:latin typeface="+mn-lt"/>
              </a:defRPr>
            </a:lvl5pPr>
            <a:lvl6pPr marL="0" indent="0" algn="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050"/>
            </a:lvl6pPr>
            <a:lvl7pPr marL="0" indent="0" algn="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050"/>
            </a:lvl7pPr>
            <a:lvl8pPr marL="0" indent="0" algn="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050"/>
            </a:lvl8pPr>
            <a:lvl9pPr marL="0" indent="0" algn="r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defRPr sz="10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Vertikaler Textplatzhalter 2"/>
          <p:cNvSpPr>
            <a:spLocks noGrp="1"/>
          </p:cNvSpPr>
          <p:nvPr>
            <p:ph type="body" orient="vert" idx="15"/>
          </p:nvPr>
        </p:nvSpPr>
        <p:spPr>
          <a:xfrm>
            <a:off x="386954" y="620714"/>
            <a:ext cx="2538000" cy="2462213"/>
          </a:xfrm>
        </p:spPr>
        <p:txBody>
          <a:bodyPr>
            <a:spAutoFit/>
          </a:bodyPr>
          <a:lstStyle>
            <a:lvl9pPr>
              <a:defRPr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noProof="0" dirty="0"/>
          </a:p>
        </p:txBody>
      </p:sp>
      <p:sp>
        <p:nvSpPr>
          <p:cNvPr id="3" name="Foliennummernplatzhalter 1">
            <a:extLst>
              <a:ext uri="{FF2B5EF4-FFF2-40B4-BE49-F238E27FC236}">
                <a16:creationId xmlns:a16="http://schemas.microsoft.com/office/drawing/2014/main" id="{3B43D41C-7E48-C42F-9E4E-3298122DCEE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DA50BDD-DA51-4554-8A1A-6A98D88BC246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882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ulti-Purp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/>
          <p:cNvSpPr>
            <a:spLocks noGrp="1"/>
          </p:cNvSpPr>
          <p:nvPr>
            <p:ph idx="14"/>
          </p:nvPr>
        </p:nvSpPr>
        <p:spPr>
          <a:xfrm>
            <a:off x="945001" y="1460489"/>
            <a:ext cx="7002422" cy="4489461"/>
          </a:xfrm>
          <a:effectLst/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noProof="0" dirty="0"/>
          </a:p>
        </p:txBody>
      </p:sp>
      <p:sp>
        <p:nvSpPr>
          <p:cNvPr id="9" name="Vertikaler Textplatzhalter 2"/>
          <p:cNvSpPr>
            <a:spLocks noGrp="1"/>
          </p:cNvSpPr>
          <p:nvPr>
            <p:ph type="body" orient="vert" idx="16"/>
          </p:nvPr>
        </p:nvSpPr>
        <p:spPr>
          <a:xfrm>
            <a:off x="386954" y="620713"/>
            <a:ext cx="7560468" cy="246221"/>
          </a:xfrm>
        </p:spPr>
        <p:txBody>
          <a:bodyPr>
            <a:spAutoFit/>
          </a:bodyPr>
          <a:lstStyle>
            <a:lvl9pPr>
              <a:defRPr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78B1BB5F-C9D7-8FEA-3B5D-325DBE425D4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64EA2BB7-94B9-4E8B-849E-BB421D99448F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95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7F09B7-F823-AD96-BF80-D1BF77D94B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EA0ADF-B5DA-B226-3D25-3CABA874D4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1A5A6EC-B294-0039-894A-7338D8CF75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1CFB62-227A-4966-B377-4A0F7238C840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3436899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AC9B57-07DB-784D-F15F-18A9DB905D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AABDA0-B3D7-217F-BECE-BF9D3AB42A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4CCB32-489A-7B36-B4AE-1825C8620F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91FCA5-A363-44FE-95A7-67B8B125C625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3488330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217988" cy="5029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75188" y="1143000"/>
            <a:ext cx="4217987" cy="50292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7E79F71-E938-AD9D-F03D-DFD3B86AD0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7F969EA-E7B1-12A0-88CA-B890FDDF21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DD6F4402-51D4-68AA-F76E-A99FBC5AA8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ADD105-0DB4-4EAF-AE49-0078B71D4024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1453498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7BA0FC5C-B548-5C94-0A18-2B99E8783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FDC0E8A1-9133-4F1B-7843-E61F3A140E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A4295DB5-DB23-994F-6147-EB05BD5F50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0573E-776F-4FCB-94A9-47ADEE44022A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708957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E0FBBF6-FBAD-8967-5DFD-745C4306C9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CA7B61-21B5-5A22-F04D-0375C6C678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2BF92EF-5925-C20D-6BE9-979E05EBBE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67C73-BCDD-411F-B021-4ACBEFD2EDBE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131829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6DB17E89-1716-E137-221C-C51DE17964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CD8913-A820-A6A3-5994-E6249E1E7D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FEB2B4D-CC5A-FDF2-858F-0FA1B74593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4E5344-C602-4A97-9F1C-FA71A41F11AA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2326227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B6E635C-AAE4-1EDE-FF83-D1DED826CD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A09A2E4-EDCF-7D54-BDC5-D98CFAE0D7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F6CD525-6FAB-4D78-D5E4-9ED2561445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A9DAC2-8C33-43AE-9E2A-A5880E0F5B5A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41067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172DC22-B0AF-6D9D-CD1E-D06DD4A5D8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22DD6EC-ADF6-CE01-B3D4-34BD9AEF74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8799895-4F57-843B-8803-4C3AD92FC0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B2920C-D64B-4210-8FA8-FA746A9BF46B}" type="slidenum">
              <a:rPr lang="de-DE" altLang="fr-FR"/>
              <a:pPr/>
              <a:t>‹N°›</a:t>
            </a:fld>
            <a:endParaRPr lang="de-DE" altLang="fr-FR"/>
          </a:p>
        </p:txBody>
      </p:sp>
    </p:spTree>
    <p:extLst>
      <p:ext uri="{BB962C8B-B14F-4D97-AF65-F5344CB8AC3E}">
        <p14:creationId xmlns:p14="http://schemas.microsoft.com/office/powerpoint/2010/main" val="12019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27F8DA-B4D0-F90D-3D92-2B84B11C3B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gray">
          <a:xfrm>
            <a:off x="304800" y="1143000"/>
            <a:ext cx="8588375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/>
              <a:t>Textmasterformate durch Klicken bearbeiten</a:t>
            </a:r>
          </a:p>
          <a:p>
            <a:pPr lvl="1"/>
            <a:r>
              <a:rPr lang="de-DE" altLang="fr-FR"/>
              <a:t>Zweite Ebene</a:t>
            </a:r>
          </a:p>
          <a:p>
            <a:pPr lvl="2"/>
            <a:r>
              <a:rPr lang="de-DE" altLang="fr-FR"/>
              <a:t>Dritte Ebene</a:t>
            </a:r>
          </a:p>
          <a:p>
            <a:pPr lvl="3"/>
            <a:r>
              <a:rPr lang="de-DE" altLang="fr-FR"/>
              <a:t>Vierte Ebene</a:t>
            </a:r>
          </a:p>
          <a:p>
            <a:pPr lvl="4"/>
            <a:r>
              <a:rPr lang="de-DE" altLang="fr-FR"/>
              <a:t>Fünfte Ebene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F233E4F-89E6-792B-E5B8-2BEF64A033C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49250" y="6627813"/>
            <a:ext cx="9144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8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961D058-77EB-DA75-79D3-B61487E4043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1524000" y="6627813"/>
            <a:ext cx="4038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800"/>
            </a:lvl1pPr>
          </a:lstStyle>
          <a:p>
            <a:pPr>
              <a:defRPr/>
            </a:pPr>
            <a:r>
              <a:rPr lang="de-DE"/>
              <a:t>Titre de la présentation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2B5F86C-E600-23E3-1433-03634CF5702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155575" y="6627813"/>
            <a:ext cx="228600" cy="15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fld id="{A203F9CF-3875-40F4-A261-6ECAC36AA030}" type="slidenum">
              <a:rPr lang="de-DE" altLang="fr-FR"/>
              <a:pPr/>
              <a:t>‹N°›</a:t>
            </a:fld>
            <a:endParaRPr lang="de-DE" altLang="fr-FR"/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63FBE36B-E7FC-3065-CAB3-A5861BA914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gray">
          <a:xfrm>
            <a:off x="304800" y="188913"/>
            <a:ext cx="85883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3C618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fr-FR"/>
              <a:t>Titelmasterformat durch Klicken bearbeiten</a:t>
            </a:r>
          </a:p>
        </p:txBody>
      </p:sp>
      <p:sp>
        <p:nvSpPr>
          <p:cNvPr id="1031" name="Line 9">
            <a:extLst>
              <a:ext uri="{FF2B5EF4-FFF2-40B4-BE49-F238E27FC236}">
                <a16:creationId xmlns:a16="http://schemas.microsoft.com/office/drawing/2014/main" id="{01022183-8EE4-E7BD-F1A2-9ED21099C85F}"/>
              </a:ext>
            </a:extLst>
          </p:cNvPr>
          <p:cNvSpPr>
            <a:spLocks noChangeShapeType="1"/>
          </p:cNvSpPr>
          <p:nvPr/>
        </p:nvSpPr>
        <p:spPr bwMode="gray">
          <a:xfrm>
            <a:off x="303213" y="6624638"/>
            <a:ext cx="0" cy="144462"/>
          </a:xfrm>
          <a:prstGeom prst="line">
            <a:avLst/>
          </a:prstGeom>
          <a:noFill/>
          <a:ln w="889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1032" name="Object 13">
            <a:extLst>
              <a:ext uri="{FF2B5EF4-FFF2-40B4-BE49-F238E27FC236}">
                <a16:creationId xmlns:a16="http://schemas.microsoft.com/office/drawing/2014/main" id="{FCE213B7-67B5-C22D-AEFA-F03EF5F5AD3C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7380288" y="6434138"/>
          <a:ext cx="176371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6" imgW="2880366" imgH="470877" progId="">
                  <p:embed/>
                </p:oleObj>
              </mc:Choice>
              <mc:Fallback>
                <p:oleObj r:id="rId16" imgW="2880366" imgH="470877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6434138"/>
                        <a:ext cx="1763712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2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Line 14">
            <a:extLst>
              <a:ext uri="{FF2B5EF4-FFF2-40B4-BE49-F238E27FC236}">
                <a16:creationId xmlns:a16="http://schemas.microsoft.com/office/drawing/2014/main" id="{F2B0449B-BCFF-46E2-FC8B-B4FB8BA7FFB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836613"/>
            <a:ext cx="9144000" cy="0"/>
          </a:xfrm>
          <a:prstGeom prst="line">
            <a:avLst/>
          </a:prstGeom>
          <a:noFill/>
          <a:ln w="63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9" r:id="rId1"/>
    <p:sldLayoutId id="2147484318" r:id="rId2"/>
    <p:sldLayoutId id="2147484319" r:id="rId3"/>
    <p:sldLayoutId id="2147484320" r:id="rId4"/>
    <p:sldLayoutId id="2147484321" r:id="rId5"/>
    <p:sldLayoutId id="2147484322" r:id="rId6"/>
    <p:sldLayoutId id="2147484323" r:id="rId7"/>
    <p:sldLayoutId id="2147484324" r:id="rId8"/>
    <p:sldLayoutId id="2147484325" r:id="rId9"/>
    <p:sldLayoutId id="2147484326" r:id="rId10"/>
    <p:sldLayoutId id="2147484327" r:id="rId11"/>
    <p:sldLayoutId id="2147484328" r:id="rId12"/>
    <p:sldLayoutId id="2147484330" r:id="rId13"/>
    <p:sldLayoutId id="2147484331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190500" indent="-190500" algn="l" rtl="0" eaLnBrk="0" fontAlgn="base" hangingPunct="0">
        <a:spcBef>
          <a:spcPct val="50000"/>
        </a:spcBef>
        <a:spcAft>
          <a:spcPct val="0"/>
        </a:spcAft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76213" algn="l" rtl="0" eaLnBrk="0" fontAlgn="base" hangingPunct="0">
        <a:spcBef>
          <a:spcPct val="50000"/>
        </a:spcBef>
        <a:spcAft>
          <a:spcPct val="0"/>
        </a:spcAft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47713" algn="l" rtl="0" eaLnBrk="0" fontAlgn="base" hangingPunct="0">
        <a:spcBef>
          <a:spcPct val="5000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104900" indent="-166688" algn="l" rtl="0" eaLnBrk="0" fontAlgn="base" hangingPunct="0">
        <a:spcBef>
          <a:spcPct val="50000"/>
        </a:spcBef>
        <a:spcAft>
          <a:spcPct val="0"/>
        </a:spcAft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28750" indent="-133350" algn="l" rtl="0" eaLnBrk="0" fontAlgn="base" hangingPunct="0">
        <a:spcBef>
          <a:spcPct val="50000"/>
        </a:spcBef>
        <a:spcAft>
          <a:spcPct val="0"/>
        </a:spcAft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8">
            <a:extLst>
              <a:ext uri="{FF2B5EF4-FFF2-40B4-BE49-F238E27FC236}">
                <a16:creationId xmlns:a16="http://schemas.microsoft.com/office/drawing/2014/main" id="{CBB2DE60-81FC-E9CF-F8D5-30A9BD387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-23813"/>
            <a:ext cx="9144001" cy="6899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id="{97750132-E958-0036-2D23-6198F8B72852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80288" y="4292600"/>
            <a:ext cx="1763712" cy="13684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C59BB70E-FD36-2ACD-9E73-D5742C916C7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5900" y="4508500"/>
            <a:ext cx="7164388" cy="1370013"/>
          </a:xfrm>
          <a:prstGeom prst="rect">
            <a:avLst/>
          </a:prstGeom>
          <a:solidFill>
            <a:srgbClr val="B3C61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  <p:graphicFrame>
        <p:nvGraphicFramePr>
          <p:cNvPr id="7173" name="Object 5">
            <a:extLst>
              <a:ext uri="{FF2B5EF4-FFF2-40B4-BE49-F238E27FC236}">
                <a16:creationId xmlns:a16="http://schemas.microsoft.com/office/drawing/2014/main" id="{030A7704-0D49-D89F-B21D-12077E9A94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0" y="4797425"/>
          <a:ext cx="13716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hoto Editor Photo" r:id="rId4" imgW="15000000" imgH="2638095" progId="MSPhotoEd.3">
                  <p:embed/>
                </p:oleObj>
              </mc:Choice>
              <mc:Fallback>
                <p:oleObj name="Photo Editor Photo" r:id="rId4" imgW="15000000" imgH="2638095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gray">
                      <a:xfrm>
                        <a:off x="7620000" y="4797425"/>
                        <a:ext cx="13716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Rectangle 6">
            <a:extLst>
              <a:ext uri="{FF2B5EF4-FFF2-40B4-BE49-F238E27FC236}">
                <a16:creationId xmlns:a16="http://schemas.microsoft.com/office/drawing/2014/main" id="{467EA787-3784-3D98-7617-5DAE7F3A091B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306388" y="4581525"/>
            <a:ext cx="6769100" cy="129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176213">
              <a:spcBef>
                <a:spcPct val="50000"/>
              </a:spcBef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04900" indent="-166688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28750" indent="-13335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431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8003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575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fr-FR" altLang="fr-FR" sz="2200" b="1" i="1" dirty="0"/>
              <a:t>Index égalité professionnelle Femmes – Hommes</a:t>
            </a:r>
            <a:br>
              <a:rPr lang="fr-FR" altLang="fr-FR" sz="2200" b="1" i="1" dirty="0"/>
            </a:br>
            <a:r>
              <a:rPr lang="fr-FR" altLang="fr-FR" sz="2200" b="1" i="1" dirty="0"/>
              <a:t>Année civile 2025 – CRA </a:t>
            </a:r>
          </a:p>
          <a:p>
            <a:pPr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fr-FR" altLang="fr-FR" sz="1400" b="1" i="1" dirty="0"/>
              <a:t>Publié le 1</a:t>
            </a:r>
            <a:r>
              <a:rPr lang="fr-FR" altLang="fr-FR" sz="1400" b="1" i="1" baseline="30000" dirty="0"/>
              <a:t>er</a:t>
            </a:r>
            <a:r>
              <a:rPr lang="fr-FR" altLang="fr-FR" sz="1400" b="1" i="1" dirty="0"/>
              <a:t> mars 2026</a:t>
            </a:r>
          </a:p>
          <a:p>
            <a:pPr algn="r" eaLnBrk="1" hangingPunct="1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fr-FR" altLang="fr-FR" sz="1800" b="1" i="1" dirty="0"/>
              <a:t>Décret n°2019-15 du 8 janvier 2019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zhalter für vertikalen Text 3">
            <a:extLst>
              <a:ext uri="{FF2B5EF4-FFF2-40B4-BE49-F238E27FC236}">
                <a16:creationId xmlns:a16="http://schemas.microsoft.com/office/drawing/2014/main" id="{CF3A08A2-3D4A-F442-F7F7-B213E64106B0}"/>
              </a:ext>
            </a:extLst>
          </p:cNvPr>
          <p:cNvSpPr>
            <a:spLocks noGrp="1"/>
          </p:cNvSpPr>
          <p:nvPr>
            <p:ph type="body" orient="vert" idx="16"/>
          </p:nvPr>
        </p:nvSpPr>
        <p:spPr>
          <a:xfrm>
            <a:off x="111125" y="995363"/>
            <a:ext cx="9009063" cy="1708150"/>
          </a:xfrm>
        </p:spPr>
        <p:txBody>
          <a:bodyPr/>
          <a:lstStyle/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b="1" u="sng" dirty="0">
                <a:uFill>
                  <a:solidFill>
                    <a:srgbClr val="B3C418"/>
                  </a:solidFill>
                </a:uFill>
              </a:rPr>
              <a:t>8-</a:t>
            </a:r>
            <a:r>
              <a:rPr lang="en-US" dirty="0"/>
              <a:t> 	INDEX</a:t>
            </a: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dirty="0"/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290" name="Foliennummernplatzhalter 2">
            <a:extLst>
              <a:ext uri="{FF2B5EF4-FFF2-40B4-BE49-F238E27FC236}">
                <a16:creationId xmlns:a16="http://schemas.microsoft.com/office/drawing/2014/main" id="{D8C006BC-B494-A387-5175-E73637B2EB7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47E9D31-B481-49DD-B948-117643DC4C3A}" type="slidenum">
              <a:rPr lang="en-US" altLang="en-US" sz="1000"/>
              <a:pPr/>
              <a:t>10</a:t>
            </a:fld>
            <a:endParaRPr lang="en-US" altLang="en-US" sz="1000"/>
          </a:p>
        </p:txBody>
      </p:sp>
      <p:sp>
        <p:nvSpPr>
          <p:cNvPr id="17412" name="Vertikaler Textplatzhalter 7">
            <a:extLst>
              <a:ext uri="{FF2B5EF4-FFF2-40B4-BE49-F238E27FC236}">
                <a16:creationId xmlns:a16="http://schemas.microsoft.com/office/drawing/2014/main" id="{0CF607F3-3E8D-E5A0-499E-52809016C411}"/>
              </a:ext>
            </a:extLst>
          </p:cNvPr>
          <p:cNvSpPr txBox="1">
            <a:spLocks/>
          </p:cNvSpPr>
          <p:nvPr/>
        </p:nvSpPr>
        <p:spPr bwMode="auto">
          <a:xfrm>
            <a:off x="100013" y="1354138"/>
            <a:ext cx="8920162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176213">
              <a:spcBef>
                <a:spcPct val="50000"/>
              </a:spcBef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1925" indent="-161925">
              <a:spcBef>
                <a:spcPct val="5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04900" indent="-166688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28750" indent="-13335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431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8003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575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 eaLnBrk="1" hangingPunct="1">
              <a:spcBef>
                <a:spcPct val="0"/>
              </a:spcBef>
            </a:pPr>
            <a:endParaRPr lang="fr-FR" altLang="fr-FR" sz="120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6FDF1BB-B5ED-F2C7-460C-4CB1B8C41B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75" y="1556792"/>
            <a:ext cx="8825510" cy="358578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nummernplatzhalter 2">
            <a:extLst>
              <a:ext uri="{FF2B5EF4-FFF2-40B4-BE49-F238E27FC236}">
                <a16:creationId xmlns:a16="http://schemas.microsoft.com/office/drawing/2014/main" id="{F940630B-B1F4-46C2-E413-F185716F94A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0C4E117-AAA5-49F9-8570-DCDC8970CA24}" type="slidenum">
              <a:rPr lang="en-US" altLang="en-US" sz="1000"/>
              <a:pPr/>
              <a:t>11</a:t>
            </a:fld>
            <a:endParaRPr lang="en-US" altLang="en-US" sz="1000"/>
          </a:p>
        </p:txBody>
      </p:sp>
      <p:sp>
        <p:nvSpPr>
          <p:cNvPr id="2" name="Espace réservé du texte vertical 1">
            <a:extLst>
              <a:ext uri="{FF2B5EF4-FFF2-40B4-BE49-F238E27FC236}">
                <a16:creationId xmlns:a16="http://schemas.microsoft.com/office/drawing/2014/main" id="{49BDFC18-A906-B1A1-213E-FBA95EB1F04F}"/>
              </a:ext>
            </a:extLst>
          </p:cNvPr>
          <p:cNvSpPr>
            <a:spLocks noGrp="1"/>
          </p:cNvSpPr>
          <p:nvPr>
            <p:ph type="body" orient="vert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Platzhalter für vertikalen Text 3">
            <a:extLst>
              <a:ext uri="{FF2B5EF4-FFF2-40B4-BE49-F238E27FC236}">
                <a16:creationId xmlns:a16="http://schemas.microsoft.com/office/drawing/2014/main" id="{E1F590AA-2F25-D0AC-EAE2-815C76E0B109}"/>
              </a:ext>
            </a:extLst>
          </p:cNvPr>
          <p:cNvSpPr txBox="1">
            <a:spLocks/>
          </p:cNvSpPr>
          <p:nvPr/>
        </p:nvSpPr>
        <p:spPr bwMode="gray">
          <a:xfrm>
            <a:off x="111125" y="995363"/>
            <a:ext cx="890905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190500" indent="-1905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76213" algn="l" rtl="0" eaLnBrk="0" fontAlgn="base" hangingPunct="0">
              <a:spcBef>
                <a:spcPct val="50000"/>
              </a:spcBef>
              <a:spcAft>
                <a:spcPct val="0"/>
              </a:spcAft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7713" algn="l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04900" indent="-16668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8750" indent="-13335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b="1" u="sng" dirty="0">
                <a:uFill>
                  <a:solidFill>
                    <a:srgbClr val="B3C418"/>
                  </a:solidFill>
                </a:uFill>
              </a:rPr>
              <a:t>9-</a:t>
            </a:r>
            <a:r>
              <a:rPr lang="en-US" dirty="0"/>
              <a:t> 	</a:t>
            </a:r>
            <a:r>
              <a:rPr lang="fr-FR" dirty="0"/>
              <a:t>Plan d’actions</a:t>
            </a:r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200" dirty="0"/>
              <a:t>Score obtenu pour l’année civile 2025 CRA : </a:t>
            </a:r>
            <a:r>
              <a:rPr lang="fr-FR" sz="1200" b="1" dirty="0"/>
              <a:t>69 / 100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200" i="1" dirty="0"/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200" b="1" dirty="0"/>
              <a:t>Historique :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200" dirty="0"/>
              <a:t>Score obtenu pour l’année civile 2018 CRA : 75/100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200" dirty="0"/>
              <a:t>Score obtenu pour l’année civile 2019 CRA : 71/100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200" dirty="0"/>
              <a:t>Score obtenu pour l’année civile 2020 CRA : 75/100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200" dirty="0"/>
              <a:t>Score obtenu pour l’année civile 2021 CRA : 78 / 100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200" dirty="0"/>
              <a:t>Score obtenu pour l’année civile 2022 CRA : 81 / 100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200" dirty="0"/>
              <a:t>Score obtenu pour l’année civile 2023 CRA : 80 / 100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r-FR" sz="1200" dirty="0"/>
              <a:t>Score obtenu pour l’année civile 2024 CRA : 79 / 100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200" dirty="0"/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200" dirty="0"/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200" b="1" dirty="0"/>
              <a:t>Score à atteindre</a:t>
            </a:r>
            <a:r>
              <a:rPr lang="fr-FR" sz="1200" dirty="0"/>
              <a:t> : 75 / 100</a:t>
            </a:r>
          </a:p>
          <a:p>
            <a:pPr marL="381000" lvl="1" indent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20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200" b="1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sz="1200" b="1" dirty="0"/>
              <a:t>Mesures de progression en faveur de l’égalité professionnelle et plan d’actions : </a:t>
            </a:r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fr-FR" sz="1200" dirty="0"/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1200" b="1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dirty="0"/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kaler Textplatzhalter 3">
            <a:extLst>
              <a:ext uri="{FF2B5EF4-FFF2-40B4-BE49-F238E27FC236}">
                <a16:creationId xmlns:a16="http://schemas.microsoft.com/office/drawing/2014/main" id="{F61C206F-25CC-40A0-F298-7D0D17D315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56100" y="1701800"/>
            <a:ext cx="3502025" cy="3916363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Présentation générale</a:t>
            </a:r>
          </a:p>
          <a:p>
            <a:pPr lvl="1" eaLnBrk="1" fontAlgn="auto" hangingPunct="1">
              <a:defRPr/>
            </a:pPr>
            <a:endParaRPr lang="fr-F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Présentation des 5 indicateurs</a:t>
            </a:r>
          </a:p>
          <a:p>
            <a:pPr lvl="1" eaLnBrk="1" fontAlgn="auto" hangingPunct="1">
              <a:defRPr/>
            </a:pPr>
            <a:endParaRPr lang="fr-F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1er Indicateur </a:t>
            </a:r>
          </a:p>
          <a:p>
            <a:pPr lvl="1" eaLnBrk="1" fontAlgn="auto" hangingPunct="1">
              <a:defRPr/>
            </a:pPr>
            <a:r>
              <a:rPr lang="fr-FR" dirty="0"/>
              <a:t>Ecart de rémunération</a:t>
            </a:r>
          </a:p>
          <a:p>
            <a:pPr lvl="1" eaLnBrk="1" fontAlgn="auto" hangingPunct="1">
              <a:defRPr/>
            </a:pPr>
            <a:endParaRPr lang="fr-F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2ème Indicateur</a:t>
            </a:r>
          </a:p>
          <a:p>
            <a:pPr lvl="1" eaLnBrk="1" fontAlgn="auto" hangingPunct="1">
              <a:defRPr/>
            </a:pPr>
            <a:r>
              <a:rPr lang="fr-FR" dirty="0"/>
              <a:t>Ecart d’augmentations individuelles</a:t>
            </a:r>
          </a:p>
          <a:p>
            <a:pPr lvl="1" eaLnBrk="1" fontAlgn="auto" hangingPunct="1">
              <a:defRPr/>
            </a:pPr>
            <a:endParaRPr lang="fr-F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3ème Indicateur</a:t>
            </a:r>
          </a:p>
          <a:p>
            <a:pPr lvl="1" eaLnBrk="1" fontAlgn="auto" hangingPunct="1">
              <a:defRPr/>
            </a:pPr>
            <a:r>
              <a:rPr lang="fr-FR" dirty="0"/>
              <a:t>Ecart de promotions</a:t>
            </a:r>
          </a:p>
          <a:p>
            <a:pPr lvl="1" eaLnBrk="1" fontAlgn="auto" hangingPunct="1">
              <a:defRPr/>
            </a:pPr>
            <a:endParaRPr lang="fr-F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4ème Indicateur</a:t>
            </a:r>
          </a:p>
          <a:p>
            <a:pPr lvl="1" eaLnBrk="1" fontAlgn="auto" hangingPunct="1">
              <a:defRPr/>
            </a:pPr>
            <a:r>
              <a:rPr lang="fr-FR" dirty="0"/>
              <a:t>% de salariés augmentés au retour d’un congé maternité</a:t>
            </a:r>
          </a:p>
          <a:p>
            <a:pPr lvl="1" eaLnBrk="1" fontAlgn="auto" hangingPunct="1">
              <a:defRPr/>
            </a:pPr>
            <a:endParaRPr lang="fr-F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5ème Indicateur</a:t>
            </a:r>
          </a:p>
          <a:p>
            <a:pPr lvl="1" eaLnBrk="1" fontAlgn="auto" hangingPunct="1">
              <a:defRPr/>
            </a:pPr>
            <a:r>
              <a:rPr lang="fr-FR" dirty="0"/>
              <a:t>Nombre de salariés du sexe sous représenté parmi les 10 plus hautes rémunérations</a:t>
            </a:r>
          </a:p>
          <a:p>
            <a:pPr lvl="1" eaLnBrk="1" fontAlgn="auto" hangingPunct="1">
              <a:defRPr/>
            </a:pPr>
            <a:endParaRPr lang="fr-F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Index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dirty="0"/>
              <a:t>Plan d’actions</a:t>
            </a:r>
          </a:p>
        </p:txBody>
      </p:sp>
      <p:sp>
        <p:nvSpPr>
          <p:cNvPr id="9" name="Vertikaler Textplatzhalter 8">
            <a:extLst>
              <a:ext uri="{FF2B5EF4-FFF2-40B4-BE49-F238E27FC236}">
                <a16:creationId xmlns:a16="http://schemas.microsoft.com/office/drawing/2014/main" id="{D18E3F2E-BB13-C0FE-D412-2D193394EC7C}"/>
              </a:ext>
            </a:extLst>
          </p:cNvPr>
          <p:cNvSpPr>
            <a:spLocks noGrp="1"/>
          </p:cNvSpPr>
          <p:nvPr>
            <p:ph type="body" orient="vert" idx="14"/>
          </p:nvPr>
        </p:nvSpPr>
        <p:spPr>
          <a:xfrm>
            <a:off x="3851275" y="1701800"/>
            <a:ext cx="404813" cy="38893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200" dirty="0">
                <a:solidFill>
                  <a:srgbClr val="92D050"/>
                </a:solidFill>
              </a:rPr>
              <a:t>1.</a:t>
            </a:r>
          </a:p>
          <a:p>
            <a:pPr lvl="1" eaLnBrk="1" fontAlgn="auto" hangingPunct="1"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200" dirty="0">
                <a:solidFill>
                  <a:srgbClr val="92D050"/>
                </a:solidFill>
              </a:rPr>
              <a:t>2.</a:t>
            </a:r>
          </a:p>
          <a:p>
            <a:pPr lvl="1" eaLnBrk="1" fontAlgn="auto" hangingPunct="1"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200" dirty="0">
                <a:solidFill>
                  <a:srgbClr val="92D050"/>
                </a:solidFill>
              </a:rPr>
              <a:t>3.</a:t>
            </a:r>
          </a:p>
          <a:p>
            <a:pPr lvl="1" eaLnBrk="1" fontAlgn="auto" hangingPunct="1"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lvl="1" eaLnBrk="1" fontAlgn="auto" hangingPunct="1"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200" dirty="0">
                <a:solidFill>
                  <a:srgbClr val="92D050"/>
                </a:solidFill>
              </a:rPr>
              <a:t>4.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lvl="1" eaLnBrk="1" fontAlgn="auto" hangingPunct="1">
              <a:lnSpc>
                <a:spcPct val="100000"/>
              </a:lnSpc>
              <a:defRPr/>
            </a:pPr>
            <a:r>
              <a:rPr lang="en-US" sz="1200" b="1" cap="all" dirty="0">
                <a:solidFill>
                  <a:srgbClr val="92D050"/>
                </a:solidFill>
              </a:rPr>
              <a:t>5.</a:t>
            </a:r>
          </a:p>
          <a:p>
            <a:pPr lvl="1" eaLnBrk="1" fontAlgn="auto" hangingPunct="1"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lvl="1" eaLnBrk="1" fontAlgn="auto" hangingPunct="1"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lvl="1" eaLnBrk="1" fontAlgn="auto" hangingPunct="1">
              <a:defRPr/>
            </a:pPr>
            <a:r>
              <a:rPr lang="en-US" sz="1200" b="1" cap="all" dirty="0">
                <a:solidFill>
                  <a:srgbClr val="92D050"/>
                </a:solidFill>
              </a:rPr>
              <a:t>6</a:t>
            </a:r>
            <a:r>
              <a:rPr lang="en-US" sz="1200" dirty="0">
                <a:solidFill>
                  <a:srgbClr val="92D050"/>
                </a:solidFill>
              </a:rPr>
              <a:t>.</a:t>
            </a:r>
          </a:p>
          <a:p>
            <a:pPr lvl="1" eaLnBrk="1" fontAlgn="auto" hangingPunct="1"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lvl="1" eaLnBrk="1" fontAlgn="auto" hangingPunct="1"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200" dirty="0">
                <a:solidFill>
                  <a:srgbClr val="92D050"/>
                </a:solidFill>
              </a:rPr>
              <a:t>7.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200" dirty="0">
                <a:solidFill>
                  <a:srgbClr val="92D050"/>
                </a:solidFill>
              </a:rPr>
              <a:t>8.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1200" dirty="0">
                <a:solidFill>
                  <a:srgbClr val="92D050"/>
                </a:solidFill>
              </a:rPr>
              <a:t>9.</a:t>
            </a:r>
          </a:p>
          <a:p>
            <a:pPr lvl="1" eaLnBrk="1" fontAlgn="auto" hangingPunct="1">
              <a:defRPr/>
            </a:pPr>
            <a:endParaRPr lang="en-US" sz="1200" dirty="0">
              <a:solidFill>
                <a:srgbClr val="92D050"/>
              </a:solidFill>
            </a:endParaRPr>
          </a:p>
          <a:p>
            <a:pPr lvl="1" eaLnBrk="1" fontAlgn="auto" hangingPunct="1">
              <a:defRPr/>
            </a:pPr>
            <a:endParaRPr lang="fr-FR" dirty="0"/>
          </a:p>
          <a:p>
            <a:pPr lvl="1" eaLnBrk="1" fontAlgn="auto" hangingPunct="1"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220" name="Vertikaler Textplatzhalter 7">
            <a:extLst>
              <a:ext uri="{FF2B5EF4-FFF2-40B4-BE49-F238E27FC236}">
                <a16:creationId xmlns:a16="http://schemas.microsoft.com/office/drawing/2014/main" id="{F6E084F5-65F6-9AB6-D3AB-AF98ECD13E15}"/>
              </a:ext>
            </a:extLst>
          </p:cNvPr>
          <p:cNvSpPr>
            <a:spLocks noGrp="1"/>
          </p:cNvSpPr>
          <p:nvPr>
            <p:ph type="body" orient="vert" idx="15"/>
          </p:nvPr>
        </p:nvSpPr>
        <p:spPr bwMode="auto">
          <a:xfrm>
            <a:off x="0" y="981075"/>
            <a:ext cx="2538413" cy="2276475"/>
          </a:xfrm>
        </p:spPr>
        <p:txBody>
          <a:bodyPr/>
          <a:lstStyle/>
          <a:p>
            <a:pPr>
              <a:defRPr/>
            </a:pPr>
            <a:r>
              <a:rPr lang="fr-FR" altLang="en-US" sz="2800" dirty="0"/>
              <a:t>SOMMAIRE</a:t>
            </a:r>
          </a:p>
          <a:p>
            <a:pPr marL="0" indent="0" algn="ctr">
              <a:buFontTx/>
              <a:buNone/>
              <a:defRPr/>
            </a:pPr>
            <a:r>
              <a:rPr lang="fr-FR" altLang="en-US" sz="2000" i="1" dirty="0"/>
              <a:t>Index Egalité professionnelle Femmes – Hommes année civile 2025</a:t>
            </a:r>
          </a:p>
          <a:p>
            <a:pPr marL="0" indent="0" algn="ctr">
              <a:buFontTx/>
              <a:buNone/>
              <a:defRPr/>
            </a:pPr>
            <a:r>
              <a:rPr lang="fr-FR" altLang="en-US" sz="2000" i="1" dirty="0"/>
              <a:t>CRA</a:t>
            </a:r>
          </a:p>
        </p:txBody>
      </p:sp>
      <p:sp>
        <p:nvSpPr>
          <p:cNvPr id="9221" name="Foliennummernplatzhalter 1">
            <a:extLst>
              <a:ext uri="{FF2B5EF4-FFF2-40B4-BE49-F238E27FC236}">
                <a16:creationId xmlns:a16="http://schemas.microsoft.com/office/drawing/2014/main" id="{F2E0AA94-30CC-CE31-6260-69CC837117B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5329647-DAD2-467A-A07A-062FA492CBA1}" type="slidenum">
              <a:rPr lang="en-US" altLang="en-US" sz="1000"/>
              <a:pPr/>
              <a:t>2</a:t>
            </a:fld>
            <a:endParaRPr lang="en-US" altLang="en-US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zhalter für vertikalen Text 3">
            <a:extLst>
              <a:ext uri="{FF2B5EF4-FFF2-40B4-BE49-F238E27FC236}">
                <a16:creationId xmlns:a16="http://schemas.microsoft.com/office/drawing/2014/main" id="{5D844044-146D-E7D8-37A5-031008E3E76F}"/>
              </a:ext>
            </a:extLst>
          </p:cNvPr>
          <p:cNvSpPr>
            <a:spLocks noGrp="1"/>
          </p:cNvSpPr>
          <p:nvPr>
            <p:ph type="body" orient="vert" idx="16"/>
          </p:nvPr>
        </p:nvSpPr>
        <p:spPr>
          <a:xfrm>
            <a:off x="155575" y="908050"/>
            <a:ext cx="8893175" cy="6370638"/>
          </a:xfrm>
        </p:spPr>
        <p:txBody>
          <a:bodyPr/>
          <a:lstStyle/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fr-FR" b="1" u="sng" dirty="0">
                <a:uFill>
                  <a:solidFill>
                    <a:srgbClr val="B3C418"/>
                  </a:solidFill>
                </a:uFill>
              </a:rPr>
              <a:t>1- </a:t>
            </a:r>
            <a:r>
              <a:rPr lang="fr-FR" b="1" dirty="0"/>
              <a:t>Présentation générale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/>
              <a:t>La Loi « </a:t>
            </a:r>
            <a:r>
              <a:rPr lang="fr-FR" sz="1400" b="1" dirty="0"/>
              <a:t>Avenir professionnel</a:t>
            </a:r>
            <a:r>
              <a:rPr lang="fr-FR" sz="1400" dirty="0"/>
              <a:t> » (n° 2018-771 du 05/09/18) définie la mise en place de </a:t>
            </a:r>
            <a:r>
              <a:rPr lang="fr-FR" sz="1400" b="1" dirty="0"/>
              <a:t>nouvelles dispositions visant à supprimer les écarts de rémunération entre les femmes et les hommes </a:t>
            </a:r>
            <a:r>
              <a:rPr lang="fr-FR" sz="1400" dirty="0"/>
              <a:t>dans l'entreprise. Ces dispositions sont entrées en vigueur par Décret n° 2019-15 du 8 janvier 2019 </a:t>
            </a:r>
            <a:r>
              <a:rPr lang="fr-FR" sz="1400" i="1" dirty="0"/>
              <a:t>(JORF n°0007 du 9 janvier 2019 - texte n° 12</a:t>
            </a:r>
            <a:r>
              <a:rPr lang="fr-FR" sz="1400" dirty="0"/>
              <a:t>). 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400" dirty="0"/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/>
              <a:t>Cette nouvelle loi prévoit une obligation pour les entreprises de plus de 50 salariés : </a:t>
            </a:r>
            <a:r>
              <a:rPr lang="fr-FR" sz="1400" b="1" dirty="0"/>
              <a:t>calculer et publier chaque année le nouvel index sur l’égalité Femmes-Hommes</a:t>
            </a:r>
            <a:r>
              <a:rPr lang="fr-FR" sz="1400" dirty="0"/>
              <a:t>. Pour les entreprises de plus de 250 salariés cet index était à publier au </a:t>
            </a:r>
            <a:r>
              <a:rPr lang="fr-FR" sz="1400" b="1" i="1" dirty="0"/>
              <a:t>1</a:t>
            </a:r>
            <a:r>
              <a:rPr lang="fr-FR" sz="1400" b="1" i="1" baseline="30000" dirty="0"/>
              <a:t>er</a:t>
            </a:r>
            <a:r>
              <a:rPr lang="fr-FR" sz="1400" b="1" i="1" dirty="0"/>
              <a:t> septembre 2019</a:t>
            </a:r>
            <a:r>
              <a:rPr lang="fr-FR" sz="1400" dirty="0"/>
              <a:t>. Pour les années suivantes, obligation de publication une fois par an, au mois de Mars de chaque année.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400" dirty="0"/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/>
              <a:t>Composition du nouvelle index : 5 indicateurs sont à calculés pour lesquels les entreprises obtiennent un score sur 100 points. La note minimum à obtenir est 75 points sur 100.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400" dirty="0"/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/>
              <a:t>Transparence : les résultats doivent être publiés sur internet, l’information doit être transmise au CSE et à l’Inspection du travail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400" dirty="0"/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/>
              <a:t>Actions correctives si les 75 points ne sont pas atteints : 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/>
              <a:t>Note inférieure à 75 points =&gt; délai de 3 ans pour prendre des mesures correctives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400" dirty="0"/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dirty="0"/>
              <a:t>Pénalité en cas de note inférieure à 75 points à l’issue de la période de 3 ans : 1% de la masse salariale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400" dirty="0"/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u="sng" dirty="0"/>
              <a:t>Période de référence </a:t>
            </a:r>
            <a:r>
              <a:rPr lang="fr-FR" sz="1400" dirty="0"/>
              <a:t>: 12 mois consécutifs précédant l’année de publication (Année civile 2025)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u="sng" dirty="0"/>
              <a:t>Effectif de référence :</a:t>
            </a:r>
            <a:r>
              <a:rPr lang="fr-FR" sz="1400" dirty="0"/>
              <a:t> année civile 2025 = </a:t>
            </a:r>
            <a:r>
              <a:rPr lang="fr-FR" sz="1400" b="1" dirty="0"/>
              <a:t>764 collaborateurs </a:t>
            </a:r>
            <a:r>
              <a:rPr lang="fr-FR" sz="1400" dirty="0"/>
              <a:t>(CDI-CDD) 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/>
              <a:t>Sont exclus : contrats en alternance, intérimaire, salariés mis à disposition, salariés absents + 6 mois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200" dirty="0"/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u="sng" dirty="0"/>
              <a:t>  La maquette de calcul de référence est celle publiée par le Ministère du travail : </a:t>
            </a:r>
            <a:r>
              <a:rPr lang="fr-FR" sz="1200" i="1" u="sng" dirty="0"/>
              <a:t>https://travail-emploi.gouv.fr</a:t>
            </a:r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200" dirty="0"/>
          </a:p>
          <a:p>
            <a:pPr marL="162000" lvl="2" indent="-162000"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200" dirty="0"/>
          </a:p>
        </p:txBody>
      </p:sp>
      <p:sp>
        <p:nvSpPr>
          <p:cNvPr id="10242" name="Foliennummernplatzhalter 2">
            <a:extLst>
              <a:ext uri="{FF2B5EF4-FFF2-40B4-BE49-F238E27FC236}">
                <a16:creationId xmlns:a16="http://schemas.microsoft.com/office/drawing/2014/main" id="{00B4B776-EE92-A980-1F7A-4FCA0160393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290C8DE-6154-4A83-8E3D-8BF7FD1AF5C6}" type="slidenum">
              <a:rPr lang="en-US" altLang="en-US" sz="1000"/>
              <a:pPr/>
              <a:t>3</a:t>
            </a:fld>
            <a:endParaRPr lang="en-US" altLang="en-US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Platzhalter für vertikalen Text 3">
            <a:extLst>
              <a:ext uri="{FF2B5EF4-FFF2-40B4-BE49-F238E27FC236}">
                <a16:creationId xmlns:a16="http://schemas.microsoft.com/office/drawing/2014/main" id="{AEB2C17F-3EF5-6F03-0AE8-47E82EE40556}"/>
              </a:ext>
            </a:extLst>
          </p:cNvPr>
          <p:cNvSpPr>
            <a:spLocks noGrp="1"/>
          </p:cNvSpPr>
          <p:nvPr>
            <p:ph type="body" orient="vert" idx="16"/>
          </p:nvPr>
        </p:nvSpPr>
        <p:spPr bwMode="auto">
          <a:xfrm>
            <a:off x="387350" y="1322388"/>
            <a:ext cx="7559675" cy="1724025"/>
          </a:xfrm>
        </p:spPr>
        <p:txBody>
          <a:bodyPr/>
          <a:lstStyle/>
          <a:p>
            <a:pPr marL="381000" lvl="1" indent="0" eaLnBrk="1" hangingPunct="1">
              <a:buFontTx/>
              <a:buNone/>
              <a:defRPr/>
            </a:pPr>
            <a:r>
              <a:rPr lang="fr-FR" altLang="en-US" b="1" u="sng" dirty="0">
                <a:uFill>
                  <a:solidFill>
                    <a:srgbClr val="B3C418"/>
                  </a:solidFill>
                </a:uFill>
              </a:rPr>
              <a:t>2-</a:t>
            </a:r>
            <a:r>
              <a:rPr lang="fr-FR" altLang="en-US" b="1" dirty="0"/>
              <a:t> Présentation</a:t>
            </a:r>
            <a:r>
              <a:rPr lang="fr-FR" altLang="en-US" dirty="0"/>
              <a:t> </a:t>
            </a:r>
            <a:r>
              <a:rPr lang="fr-FR" altLang="en-US" b="1" dirty="0"/>
              <a:t>des 5 indicateurs</a:t>
            </a:r>
          </a:p>
          <a:p>
            <a:pPr lvl="1" eaLnBrk="1" hangingPunct="1">
              <a:defRPr/>
            </a:pPr>
            <a:endParaRPr lang="en-US" altLang="en-US" dirty="0"/>
          </a:p>
          <a:p>
            <a:pPr lvl="2" eaLnBrk="1" hangingPunct="1">
              <a:defRPr/>
            </a:pPr>
            <a:endParaRPr lang="fr-FR" altLang="en-US" dirty="0"/>
          </a:p>
          <a:p>
            <a:pPr lvl="2" eaLnBrk="1" hangingPunct="1">
              <a:defRPr/>
            </a:pPr>
            <a:endParaRPr lang="fr-FR" altLang="en-US" dirty="0"/>
          </a:p>
          <a:p>
            <a:pPr lvl="2" eaLnBrk="1" hangingPunct="1">
              <a:defRPr/>
            </a:pPr>
            <a:endParaRPr lang="fr-FR" altLang="en-US" dirty="0"/>
          </a:p>
        </p:txBody>
      </p:sp>
      <p:sp>
        <p:nvSpPr>
          <p:cNvPr id="11266" name="Foliennummernplatzhalter 2">
            <a:extLst>
              <a:ext uri="{FF2B5EF4-FFF2-40B4-BE49-F238E27FC236}">
                <a16:creationId xmlns:a16="http://schemas.microsoft.com/office/drawing/2014/main" id="{4B66DD89-497A-1275-E852-1F1515080B6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0B9BE55-E20D-4624-8563-9FF91C7E8CE2}" type="slidenum">
              <a:rPr lang="en-US" altLang="en-US" sz="1000"/>
              <a:pPr/>
              <a:t>4</a:t>
            </a:fld>
            <a:endParaRPr lang="en-US" altLang="en-US" sz="1000"/>
          </a:p>
        </p:txBody>
      </p:sp>
      <p:graphicFrame>
        <p:nvGraphicFramePr>
          <p:cNvPr id="5" name="Diagramme 4">
            <a:extLst>
              <a:ext uri="{FF2B5EF4-FFF2-40B4-BE49-F238E27FC236}">
                <a16:creationId xmlns:a16="http://schemas.microsoft.com/office/drawing/2014/main" id="{9226654D-3A6A-C790-EADA-FB0E7C557850}"/>
              </a:ext>
            </a:extLst>
          </p:cNvPr>
          <p:cNvGraphicFramePr/>
          <p:nvPr/>
        </p:nvGraphicFramePr>
        <p:xfrm>
          <a:off x="926954" y="1628800"/>
          <a:ext cx="695741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269" name="ZoneTexte 5">
            <a:extLst>
              <a:ext uri="{FF2B5EF4-FFF2-40B4-BE49-F238E27FC236}">
                <a16:creationId xmlns:a16="http://schemas.microsoft.com/office/drawing/2014/main" id="{238B9FA3-D3C0-0961-2656-EF80776FB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275" y="1914525"/>
            <a:ext cx="6477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buClr>
                <a:schemeClr val="accent1"/>
              </a:buClr>
              <a:buSzPct val="80000"/>
              <a:buFont typeface="Wingdings 3" panose="05040102010807070707" pitchFamily="18" charset="2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bg2"/>
              </a:buClr>
              <a:buFont typeface="Wingdings 2" panose="05020102010507070707" pitchFamily="18" charset="2"/>
              <a:buChar char="¡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bg2"/>
              </a:buClr>
              <a:buSzPct val="100000"/>
              <a:buFont typeface="Arial" panose="020B0604020202020204" pitchFamily="34" charset="0"/>
              <a:buChar char="‒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  <a:defRPr/>
            </a:pPr>
            <a:r>
              <a:rPr lang="fr-FR" altLang="en-US" sz="1350" dirty="0"/>
              <a:t>40 points</a:t>
            </a:r>
            <a:endParaRPr lang="en-US" altLang="en-US" sz="1350" dirty="0"/>
          </a:p>
        </p:txBody>
      </p:sp>
      <p:sp>
        <p:nvSpPr>
          <p:cNvPr id="11270" name="ZoneTexte 6">
            <a:extLst>
              <a:ext uri="{FF2B5EF4-FFF2-40B4-BE49-F238E27FC236}">
                <a16:creationId xmlns:a16="http://schemas.microsoft.com/office/drawing/2014/main" id="{4748A825-4AE9-F9AE-233D-C8E66BBB36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1125" y="2754313"/>
            <a:ext cx="720725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buClr>
                <a:schemeClr val="accent1"/>
              </a:buClr>
              <a:buSzPct val="80000"/>
              <a:buFont typeface="Wingdings 3" panose="05040102010807070707" pitchFamily="18" charset="2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bg2"/>
              </a:buClr>
              <a:buFont typeface="Wingdings 2" panose="05020102010507070707" pitchFamily="18" charset="2"/>
              <a:buChar char="¡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bg2"/>
              </a:buClr>
              <a:buSzPct val="100000"/>
              <a:buFont typeface="Arial" panose="020B0604020202020204" pitchFamily="34" charset="0"/>
              <a:buChar char="‒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  <a:defRPr/>
            </a:pPr>
            <a:r>
              <a:rPr lang="fr-FR" altLang="en-US" sz="1350" dirty="0"/>
              <a:t>20 points</a:t>
            </a:r>
            <a:endParaRPr lang="en-US" altLang="en-US" sz="1350" dirty="0"/>
          </a:p>
        </p:txBody>
      </p:sp>
      <p:sp>
        <p:nvSpPr>
          <p:cNvPr id="11271" name="ZoneTexte 7">
            <a:extLst>
              <a:ext uri="{FF2B5EF4-FFF2-40B4-BE49-F238E27FC236}">
                <a16:creationId xmlns:a16="http://schemas.microsoft.com/office/drawing/2014/main" id="{EA434214-8734-DD4A-F3B7-F66E1855C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838" y="3598863"/>
            <a:ext cx="6667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buClr>
                <a:schemeClr val="accent1"/>
              </a:buClr>
              <a:buSzPct val="80000"/>
              <a:buFont typeface="Wingdings 3" panose="05040102010807070707" pitchFamily="18" charset="2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bg2"/>
              </a:buClr>
              <a:buFont typeface="Wingdings 2" panose="05020102010507070707" pitchFamily="18" charset="2"/>
              <a:buChar char="¡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bg2"/>
              </a:buClr>
              <a:buSzPct val="100000"/>
              <a:buFont typeface="Arial" panose="020B0604020202020204" pitchFamily="34" charset="0"/>
              <a:buChar char="‒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  <a:defRPr/>
            </a:pPr>
            <a:r>
              <a:rPr lang="fr-FR" altLang="en-US" sz="1350" dirty="0"/>
              <a:t>15 points</a:t>
            </a:r>
            <a:endParaRPr lang="en-US" altLang="en-US" sz="1350" dirty="0"/>
          </a:p>
        </p:txBody>
      </p:sp>
      <p:sp>
        <p:nvSpPr>
          <p:cNvPr id="11272" name="ZoneTexte 8">
            <a:extLst>
              <a:ext uri="{FF2B5EF4-FFF2-40B4-BE49-F238E27FC236}">
                <a16:creationId xmlns:a16="http://schemas.microsoft.com/office/drawing/2014/main" id="{0075BC3C-AFDB-D19C-431A-EEEB69F84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113" y="4405313"/>
            <a:ext cx="66675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buClr>
                <a:schemeClr val="accent1"/>
              </a:buClr>
              <a:buSzPct val="80000"/>
              <a:buFont typeface="Wingdings 3" panose="05040102010807070707" pitchFamily="18" charset="2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bg2"/>
              </a:buClr>
              <a:buFont typeface="Wingdings 2" panose="05020102010507070707" pitchFamily="18" charset="2"/>
              <a:buChar char="¡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bg2"/>
              </a:buClr>
              <a:buSzPct val="100000"/>
              <a:buFont typeface="Arial" panose="020B0604020202020204" pitchFamily="34" charset="0"/>
              <a:buChar char="‒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  <a:defRPr/>
            </a:pPr>
            <a:r>
              <a:rPr lang="fr-FR" altLang="en-US" sz="1350" dirty="0"/>
              <a:t>15 points</a:t>
            </a:r>
            <a:endParaRPr lang="en-US" altLang="en-US" sz="1350" dirty="0"/>
          </a:p>
        </p:txBody>
      </p:sp>
      <p:sp>
        <p:nvSpPr>
          <p:cNvPr id="11273" name="ZoneTexte 9">
            <a:extLst>
              <a:ext uri="{FF2B5EF4-FFF2-40B4-BE49-F238E27FC236}">
                <a16:creationId xmlns:a16="http://schemas.microsoft.com/office/drawing/2014/main" id="{B0F3B354-D285-CA21-D2EB-19188D27A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338" y="5203825"/>
            <a:ext cx="6477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buFont typeface="Arial" panose="020B0604020202020204" pitchFamily="34" charset="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buClr>
                <a:schemeClr val="accent1"/>
              </a:buClr>
              <a:buSzPct val="80000"/>
              <a:buFont typeface="Wingdings 3" panose="05040102010807070707" pitchFamily="18" charset="2"/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buClr>
                <a:schemeClr val="bg2"/>
              </a:buClr>
              <a:buFont typeface="Wingdings 2" panose="05020102010507070707" pitchFamily="18" charset="2"/>
              <a:buChar char="¡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buClr>
                <a:schemeClr val="bg2"/>
              </a:buClr>
              <a:buSzPct val="100000"/>
              <a:buFont typeface="Arial" panose="020B0604020202020204" pitchFamily="34" charset="0"/>
              <a:buChar char="‒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bg2"/>
              </a:buClr>
              <a:buFont typeface="Arial" panose="020B0604020202020204" pitchFamily="34" charset="0"/>
              <a:buChar char="•"/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  <a:defRPr/>
            </a:pPr>
            <a:r>
              <a:rPr lang="fr-FR" altLang="en-US" sz="1350" dirty="0"/>
              <a:t>10 points</a:t>
            </a:r>
            <a:endParaRPr lang="en-US" alt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zhalter für vertikalen Text 3">
            <a:extLst>
              <a:ext uri="{FF2B5EF4-FFF2-40B4-BE49-F238E27FC236}">
                <a16:creationId xmlns:a16="http://schemas.microsoft.com/office/drawing/2014/main" id="{1582A2DD-014C-1B1E-11FE-C1C75EDA579C}"/>
              </a:ext>
            </a:extLst>
          </p:cNvPr>
          <p:cNvSpPr>
            <a:spLocks noGrp="1"/>
          </p:cNvSpPr>
          <p:nvPr>
            <p:ph type="body" orient="vert" idx="16"/>
          </p:nvPr>
        </p:nvSpPr>
        <p:spPr>
          <a:xfrm>
            <a:off x="384175" y="908050"/>
            <a:ext cx="8074025" cy="985838"/>
          </a:xfrm>
        </p:spPr>
        <p:txBody>
          <a:bodyPr/>
          <a:lstStyle/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b="1" u="sng" dirty="0">
                <a:uFill>
                  <a:solidFill>
                    <a:srgbClr val="B3C418"/>
                  </a:solidFill>
                </a:uFill>
              </a:rPr>
              <a:t>3-</a:t>
            </a:r>
            <a:r>
              <a:rPr lang="en-US" dirty="0"/>
              <a:t> 	1</a:t>
            </a:r>
            <a:r>
              <a:rPr lang="en-US" baseline="30000" dirty="0"/>
              <a:t>er</a:t>
            </a:r>
            <a:r>
              <a:rPr lang="en-US" dirty="0"/>
              <a:t> </a:t>
            </a:r>
            <a:r>
              <a:rPr lang="en-US" b="1" dirty="0"/>
              <a:t>indicateur</a:t>
            </a:r>
            <a:r>
              <a:rPr lang="en-US" dirty="0"/>
              <a:t> : écart de rémunération entre les femmes et les hommes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290" name="Foliennummernplatzhalter 2">
            <a:extLst>
              <a:ext uri="{FF2B5EF4-FFF2-40B4-BE49-F238E27FC236}">
                <a16:creationId xmlns:a16="http://schemas.microsoft.com/office/drawing/2014/main" id="{AC28781E-02EF-C6CE-0A24-E0364912766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2288E0A-E2F9-40EA-B229-74303BAB3549}" type="slidenum">
              <a:rPr lang="en-US" altLang="en-US" sz="1000"/>
              <a:pPr/>
              <a:t>5</a:t>
            </a:fld>
            <a:endParaRPr lang="en-US" altLang="en-US" sz="1000"/>
          </a:p>
        </p:txBody>
      </p:sp>
      <p:sp>
        <p:nvSpPr>
          <p:cNvPr id="6" name="Vertikaler Textplatzhalter 7">
            <a:extLst>
              <a:ext uri="{FF2B5EF4-FFF2-40B4-BE49-F238E27FC236}">
                <a16:creationId xmlns:a16="http://schemas.microsoft.com/office/drawing/2014/main" id="{B69BE836-E6CD-C573-8BBC-49A1BA83D294}"/>
              </a:ext>
            </a:extLst>
          </p:cNvPr>
          <p:cNvSpPr txBox="1">
            <a:spLocks/>
          </p:cNvSpPr>
          <p:nvPr/>
        </p:nvSpPr>
        <p:spPr bwMode="auto">
          <a:xfrm>
            <a:off x="46038" y="1346200"/>
            <a:ext cx="4597400" cy="858838"/>
          </a:xfrm>
          <a:prstGeom prst="rect">
            <a:avLst/>
          </a:prstGeom>
        </p:spPr>
        <p:txBody>
          <a:bodyPr/>
          <a:lstStyle>
            <a:lvl1pPr marL="190500" indent="-1905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76213" algn="l" rtl="0" eaLnBrk="0" fontAlgn="base" hangingPunct="0">
              <a:spcBef>
                <a:spcPct val="50000"/>
              </a:spcBef>
              <a:spcAft>
                <a:spcPct val="0"/>
              </a:spcAft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7713" algn="l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04900" indent="-16668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8750" indent="-13335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/>
              <a:t>Répartition des salariés en groupe, par Catégories Sociaux Professionnelles : 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000" dirty="0"/>
              <a:t>ouvriers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000" dirty="0"/>
              <a:t>employés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000" dirty="0"/>
              <a:t>techniciens, et agents maitrise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000" dirty="0"/>
              <a:t>ingénieurs et cadres</a:t>
            </a:r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200" dirty="0"/>
          </a:p>
        </p:txBody>
      </p:sp>
      <p:sp>
        <p:nvSpPr>
          <p:cNvPr id="7" name="Vertikaler Textplatzhalter 7">
            <a:extLst>
              <a:ext uri="{FF2B5EF4-FFF2-40B4-BE49-F238E27FC236}">
                <a16:creationId xmlns:a16="http://schemas.microsoft.com/office/drawing/2014/main" id="{6D3B04BF-900D-7C4D-9437-B33D545133CD}"/>
              </a:ext>
            </a:extLst>
          </p:cNvPr>
          <p:cNvSpPr txBox="1">
            <a:spLocks/>
          </p:cNvSpPr>
          <p:nvPr/>
        </p:nvSpPr>
        <p:spPr bwMode="auto">
          <a:xfrm>
            <a:off x="4713288" y="1346200"/>
            <a:ext cx="4395787" cy="858838"/>
          </a:xfrm>
          <a:prstGeom prst="rect">
            <a:avLst/>
          </a:prstGeom>
        </p:spPr>
        <p:txBody>
          <a:bodyPr/>
          <a:lstStyle>
            <a:lvl1pPr marL="190500" indent="-1905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76213" algn="l" rtl="0" eaLnBrk="0" fontAlgn="base" hangingPunct="0">
              <a:spcBef>
                <a:spcPct val="50000"/>
              </a:spcBef>
              <a:spcAft>
                <a:spcPct val="0"/>
              </a:spcAft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7713" algn="l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04900" indent="-16668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8750" indent="-13335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dirty="0"/>
              <a:t>Répartition des salariés en groupe, selon 4 tranches d’âges : 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000" dirty="0"/>
              <a:t>moins 30 ans 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000" dirty="0"/>
              <a:t>de 30 à 39 ans 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000" dirty="0"/>
              <a:t>de 40 à 49 ans 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000" dirty="0"/>
              <a:t>de 50 ans et plus</a:t>
            </a:r>
          </a:p>
        </p:txBody>
      </p:sp>
      <p:sp>
        <p:nvSpPr>
          <p:cNvPr id="12294" name="Vertikaler Textplatzhalter 7">
            <a:extLst>
              <a:ext uri="{FF2B5EF4-FFF2-40B4-BE49-F238E27FC236}">
                <a16:creationId xmlns:a16="http://schemas.microsoft.com/office/drawing/2014/main" id="{BF5666FC-60AE-7E0B-531E-E1AB90AA84C3}"/>
              </a:ext>
            </a:extLst>
          </p:cNvPr>
          <p:cNvSpPr txBox="1">
            <a:spLocks/>
          </p:cNvSpPr>
          <p:nvPr/>
        </p:nvSpPr>
        <p:spPr bwMode="auto">
          <a:xfrm>
            <a:off x="100013" y="2205038"/>
            <a:ext cx="8640762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176213">
              <a:spcBef>
                <a:spcPct val="50000"/>
              </a:spcBef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1925" indent="-161925">
              <a:spcBef>
                <a:spcPct val="5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04900" indent="-166688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28750" indent="-13335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431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8003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575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 eaLnBrk="1" hangingPunct="1">
              <a:spcBef>
                <a:spcPct val="0"/>
              </a:spcBef>
            </a:pPr>
            <a:r>
              <a:rPr lang="fr-FR" altLang="fr-FR" sz="1000" dirty="0"/>
              <a:t>Prise en compte des groupes comprenant un effectif d’au moins 3 personnes par ligne de données</a:t>
            </a:r>
          </a:p>
          <a:p>
            <a:pPr lvl="2" eaLnBrk="1" hangingPunct="1">
              <a:spcBef>
                <a:spcPct val="0"/>
              </a:spcBef>
            </a:pPr>
            <a:r>
              <a:rPr lang="fr-FR" altLang="fr-FR" sz="1000" dirty="0"/>
              <a:t>Calcul de la moyenne de rémunération des hommes et des femmes, en équivalent temps plein</a:t>
            </a:r>
          </a:p>
          <a:p>
            <a:pPr lvl="2" eaLnBrk="1" hangingPunct="1">
              <a:spcBef>
                <a:spcPct val="0"/>
              </a:spcBef>
            </a:pPr>
            <a:r>
              <a:rPr lang="fr-FR" altLang="fr-FR" sz="1000" dirty="0"/>
              <a:t>Seuil de pertinence des écarts : 5%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0D1CB54-3DEF-3918-466A-B8E301875B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875" y="6397953"/>
            <a:ext cx="8315987" cy="45971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9B5444EC-D65D-CA1A-3ECA-A3705DCE29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949" y="2752726"/>
            <a:ext cx="7777838" cy="36739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zhalter für vertikalen Text 3">
            <a:extLst>
              <a:ext uri="{FF2B5EF4-FFF2-40B4-BE49-F238E27FC236}">
                <a16:creationId xmlns:a16="http://schemas.microsoft.com/office/drawing/2014/main" id="{8CDE72B6-4D42-336C-24F7-1BDA407764DD}"/>
              </a:ext>
            </a:extLst>
          </p:cNvPr>
          <p:cNvSpPr>
            <a:spLocks noGrp="1"/>
          </p:cNvSpPr>
          <p:nvPr>
            <p:ph type="body" orient="vert" idx="16"/>
          </p:nvPr>
        </p:nvSpPr>
        <p:spPr>
          <a:xfrm>
            <a:off x="100013" y="908050"/>
            <a:ext cx="9009062" cy="1231900"/>
          </a:xfrm>
        </p:spPr>
        <p:txBody>
          <a:bodyPr/>
          <a:lstStyle/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b="1" u="sng" dirty="0">
                <a:uFill>
                  <a:solidFill>
                    <a:srgbClr val="B3C418"/>
                  </a:solidFill>
                </a:uFill>
              </a:rPr>
              <a:t>4-</a:t>
            </a:r>
            <a:r>
              <a:rPr lang="en-US" dirty="0"/>
              <a:t> 	</a:t>
            </a:r>
            <a:r>
              <a:rPr lang="fr-FR" sz="1550" dirty="0"/>
              <a:t>2</a:t>
            </a:r>
            <a:r>
              <a:rPr lang="fr-FR" sz="1550" baseline="30000" dirty="0"/>
              <a:t>ème</a:t>
            </a:r>
            <a:r>
              <a:rPr lang="fr-FR" sz="1550" dirty="0"/>
              <a:t> </a:t>
            </a:r>
            <a:r>
              <a:rPr lang="fr-FR" sz="1550" b="1" dirty="0"/>
              <a:t>indicateur</a:t>
            </a:r>
            <a:r>
              <a:rPr lang="fr-FR" sz="1550" dirty="0"/>
              <a:t> : écart de taux augmentations individuelles entre les femmes et les hommes</a:t>
            </a:r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dirty="0"/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290" name="Foliennummernplatzhalter 2">
            <a:extLst>
              <a:ext uri="{FF2B5EF4-FFF2-40B4-BE49-F238E27FC236}">
                <a16:creationId xmlns:a16="http://schemas.microsoft.com/office/drawing/2014/main" id="{E5C683AF-4D97-8284-C75B-F80F6A0CBCB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6948439-6CB2-4E39-9B3C-2676D577497D}" type="slidenum">
              <a:rPr lang="en-US" altLang="en-US" sz="1000"/>
              <a:pPr/>
              <a:t>6</a:t>
            </a:fld>
            <a:endParaRPr lang="en-US" altLang="en-US" sz="1000"/>
          </a:p>
        </p:txBody>
      </p:sp>
      <p:sp>
        <p:nvSpPr>
          <p:cNvPr id="6" name="Vertikaler Textplatzhalter 7">
            <a:extLst>
              <a:ext uri="{FF2B5EF4-FFF2-40B4-BE49-F238E27FC236}">
                <a16:creationId xmlns:a16="http://schemas.microsoft.com/office/drawing/2014/main" id="{A053F9ED-769A-CDBC-93CB-5851EA8F94B1}"/>
              </a:ext>
            </a:extLst>
          </p:cNvPr>
          <p:cNvSpPr txBox="1">
            <a:spLocks/>
          </p:cNvSpPr>
          <p:nvPr/>
        </p:nvSpPr>
        <p:spPr bwMode="auto">
          <a:xfrm>
            <a:off x="100013" y="1354138"/>
            <a:ext cx="8920162" cy="1009650"/>
          </a:xfrm>
          <a:prstGeom prst="rect">
            <a:avLst/>
          </a:prstGeom>
        </p:spPr>
        <p:txBody>
          <a:bodyPr/>
          <a:lstStyle>
            <a:lvl1pPr marL="190500" indent="-1905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76213" algn="l" rtl="0" eaLnBrk="0" fontAlgn="base" hangingPunct="0">
              <a:spcBef>
                <a:spcPct val="50000"/>
              </a:spcBef>
              <a:spcAft>
                <a:spcPct val="0"/>
              </a:spcAft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7713" algn="l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04900" indent="-16668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8750" indent="-13335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/>
              <a:t>Répartition des salariés en groupe, par Catégories Sociaux Professionnelles : 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200" dirty="0"/>
              <a:t>ouvriers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200" dirty="0"/>
              <a:t>employés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200" dirty="0"/>
              <a:t>techniciens, et agents maitrise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200" dirty="0"/>
              <a:t>ingénieurs et cadres</a:t>
            </a:r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200" dirty="0"/>
          </a:p>
        </p:txBody>
      </p:sp>
      <p:sp>
        <p:nvSpPr>
          <p:cNvPr id="13317" name="Vertikaler Textplatzhalter 7">
            <a:extLst>
              <a:ext uri="{FF2B5EF4-FFF2-40B4-BE49-F238E27FC236}">
                <a16:creationId xmlns:a16="http://schemas.microsoft.com/office/drawing/2014/main" id="{557F085B-3433-0C50-2E5D-8FAAB43F0E33}"/>
              </a:ext>
            </a:extLst>
          </p:cNvPr>
          <p:cNvSpPr txBox="1">
            <a:spLocks/>
          </p:cNvSpPr>
          <p:nvPr/>
        </p:nvSpPr>
        <p:spPr bwMode="auto">
          <a:xfrm>
            <a:off x="100013" y="2370138"/>
            <a:ext cx="8640762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176213">
              <a:spcBef>
                <a:spcPct val="50000"/>
              </a:spcBef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1925" indent="-161925">
              <a:spcBef>
                <a:spcPct val="5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04900" indent="-166688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28750" indent="-13335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431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8003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575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Prise en compte des groupes comprenant un effectif d’au moins 10 personnes par ligne de données</a:t>
            </a:r>
          </a:p>
          <a:p>
            <a:pPr lvl="2" eaLnBrk="1" hangingPunct="1">
              <a:spcBef>
                <a:spcPct val="0"/>
              </a:spcBef>
            </a:pPr>
            <a:endParaRPr lang="fr-FR" altLang="fr-FR" sz="1200"/>
          </a:p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Effectif total des groupes retenus doit être supérieur à 40 % de l’effectif total</a:t>
            </a:r>
          </a:p>
          <a:p>
            <a:pPr lvl="2" eaLnBrk="1" hangingPunct="1">
              <a:spcBef>
                <a:spcPct val="0"/>
              </a:spcBef>
            </a:pPr>
            <a:endParaRPr lang="fr-FR" altLang="fr-FR" sz="1200"/>
          </a:p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Taux augmentation = </a:t>
            </a:r>
            <a:r>
              <a:rPr lang="fr-FR" altLang="fr-FR" sz="1200" u="sng"/>
              <a:t>Effectif H (ou F) augmentés du groupe  * 100</a:t>
            </a:r>
          </a:p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		                  Effectif H (ou F) du groupe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8DA5901-049F-AA55-FAE9-FEF3A6F215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95" y="3534082"/>
            <a:ext cx="8915392" cy="28027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zhalter für vertikalen Text 3">
            <a:extLst>
              <a:ext uri="{FF2B5EF4-FFF2-40B4-BE49-F238E27FC236}">
                <a16:creationId xmlns:a16="http://schemas.microsoft.com/office/drawing/2014/main" id="{3CFA4FD4-B3E6-6462-4080-AE69CF0AFB4B}"/>
              </a:ext>
            </a:extLst>
          </p:cNvPr>
          <p:cNvSpPr>
            <a:spLocks noGrp="1"/>
          </p:cNvSpPr>
          <p:nvPr>
            <p:ph type="body" orient="vert" idx="16"/>
          </p:nvPr>
        </p:nvSpPr>
        <p:spPr>
          <a:xfrm>
            <a:off x="100013" y="908050"/>
            <a:ext cx="9009062" cy="1470025"/>
          </a:xfrm>
        </p:spPr>
        <p:txBody>
          <a:bodyPr/>
          <a:lstStyle/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b="1" u="sng" dirty="0">
                <a:uFill>
                  <a:solidFill>
                    <a:srgbClr val="B3C418"/>
                  </a:solidFill>
                </a:uFill>
              </a:rPr>
              <a:t>5-</a:t>
            </a:r>
            <a:r>
              <a:rPr lang="en-US" dirty="0"/>
              <a:t> 	</a:t>
            </a:r>
            <a:r>
              <a:rPr lang="fr-FR" sz="1550" dirty="0"/>
              <a:t>3</a:t>
            </a:r>
            <a:r>
              <a:rPr lang="fr-FR" sz="1550" baseline="30000" dirty="0"/>
              <a:t>ème</a:t>
            </a:r>
            <a:r>
              <a:rPr lang="fr-FR" sz="1550" dirty="0"/>
              <a:t> </a:t>
            </a:r>
            <a:r>
              <a:rPr lang="fr-FR" sz="1550" b="1" dirty="0"/>
              <a:t>indicateur</a:t>
            </a:r>
            <a:r>
              <a:rPr lang="fr-FR" sz="1550" dirty="0"/>
              <a:t> : écart de taux de promotions entre les femmes et les hommes</a:t>
            </a:r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dirty="0"/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290" name="Foliennummernplatzhalter 2">
            <a:extLst>
              <a:ext uri="{FF2B5EF4-FFF2-40B4-BE49-F238E27FC236}">
                <a16:creationId xmlns:a16="http://schemas.microsoft.com/office/drawing/2014/main" id="{AA779022-1A5D-60E2-2E74-339FA3CFE03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06AFBD6-ACA9-400E-BEB6-CC5629EF4A27}" type="slidenum">
              <a:rPr lang="en-US" altLang="en-US" sz="1000"/>
              <a:pPr/>
              <a:t>7</a:t>
            </a:fld>
            <a:endParaRPr lang="en-US" altLang="en-US" sz="1000"/>
          </a:p>
        </p:txBody>
      </p:sp>
      <p:sp>
        <p:nvSpPr>
          <p:cNvPr id="6" name="Vertikaler Textplatzhalter 7">
            <a:extLst>
              <a:ext uri="{FF2B5EF4-FFF2-40B4-BE49-F238E27FC236}">
                <a16:creationId xmlns:a16="http://schemas.microsoft.com/office/drawing/2014/main" id="{3E41F468-BCDA-A6EA-74EE-CD3C99765829}"/>
              </a:ext>
            </a:extLst>
          </p:cNvPr>
          <p:cNvSpPr txBox="1">
            <a:spLocks/>
          </p:cNvSpPr>
          <p:nvPr/>
        </p:nvSpPr>
        <p:spPr bwMode="auto">
          <a:xfrm>
            <a:off x="100013" y="1354138"/>
            <a:ext cx="8920162" cy="1009650"/>
          </a:xfrm>
          <a:prstGeom prst="rect">
            <a:avLst/>
          </a:prstGeom>
        </p:spPr>
        <p:txBody>
          <a:bodyPr/>
          <a:lstStyle>
            <a:lvl1pPr marL="190500" indent="-1905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176213" algn="l" rtl="0" eaLnBrk="0" fontAlgn="base" hangingPunct="0">
              <a:spcBef>
                <a:spcPct val="50000"/>
              </a:spcBef>
              <a:spcAft>
                <a:spcPct val="0"/>
              </a:spcAft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7713" algn="l" rtl="0" eaLnBrk="0" fontAlgn="base" hangingPunct="0">
              <a:spcBef>
                <a:spcPct val="50000"/>
              </a:spcBef>
              <a:spcAft>
                <a:spcPct val="0"/>
              </a:spcAft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04900" indent="-166688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8750" indent="-13335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/>
              <a:t>Répartition des salariés en groupe, par Catégories Sociaux Professionnelles : 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200" dirty="0"/>
              <a:t>ouvriers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200" dirty="0"/>
              <a:t>employés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200" dirty="0"/>
              <a:t>techniciens, et agents maitrise</a:t>
            </a:r>
          </a:p>
          <a:p>
            <a:pPr marL="171450" lvl="2" indent="-171450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fr-FR" sz="1200" dirty="0"/>
              <a:t>ingénieurs et cadres</a:t>
            </a:r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sz="1200" dirty="0"/>
          </a:p>
        </p:txBody>
      </p:sp>
      <p:sp>
        <p:nvSpPr>
          <p:cNvPr id="14341" name="Vertikaler Textplatzhalter 7">
            <a:extLst>
              <a:ext uri="{FF2B5EF4-FFF2-40B4-BE49-F238E27FC236}">
                <a16:creationId xmlns:a16="http://schemas.microsoft.com/office/drawing/2014/main" id="{87B14B88-2269-330B-250C-4466F793139D}"/>
              </a:ext>
            </a:extLst>
          </p:cNvPr>
          <p:cNvSpPr txBox="1">
            <a:spLocks/>
          </p:cNvSpPr>
          <p:nvPr/>
        </p:nvSpPr>
        <p:spPr bwMode="auto">
          <a:xfrm>
            <a:off x="100013" y="2370138"/>
            <a:ext cx="8640762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176213">
              <a:spcBef>
                <a:spcPct val="50000"/>
              </a:spcBef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1925" indent="-161925">
              <a:spcBef>
                <a:spcPct val="5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04900" indent="-166688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28750" indent="-13335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431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8003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575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Prise en compte des groupes comprenant un effectif d’au moins 10 personnes par ligne de données</a:t>
            </a:r>
          </a:p>
          <a:p>
            <a:pPr lvl="2" eaLnBrk="1" hangingPunct="1">
              <a:spcBef>
                <a:spcPct val="0"/>
              </a:spcBef>
            </a:pPr>
            <a:endParaRPr lang="fr-FR" altLang="fr-FR" sz="1200"/>
          </a:p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Effectif total des groupes retenus doit être supérieur à 40 % de l’effectif total</a:t>
            </a:r>
          </a:p>
          <a:p>
            <a:pPr lvl="2" eaLnBrk="1" hangingPunct="1">
              <a:spcBef>
                <a:spcPct val="0"/>
              </a:spcBef>
            </a:pPr>
            <a:endParaRPr lang="fr-FR" altLang="fr-FR" sz="1200"/>
          </a:p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Taux augmentation = </a:t>
            </a:r>
            <a:r>
              <a:rPr lang="fr-FR" altLang="fr-FR" sz="1200" u="sng"/>
              <a:t>Effectif H (ou F) promus du groupe  * 100</a:t>
            </a:r>
          </a:p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		                  Effectif H (ou F) du groupe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F10CE6C-210A-1918-2947-60BD7F0C8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75" y="3623105"/>
            <a:ext cx="8808913" cy="279914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zhalter für vertikalen Text 3">
            <a:extLst>
              <a:ext uri="{FF2B5EF4-FFF2-40B4-BE49-F238E27FC236}">
                <a16:creationId xmlns:a16="http://schemas.microsoft.com/office/drawing/2014/main" id="{F8F414CC-2676-121C-C7B3-7C4CA8321C82}"/>
              </a:ext>
            </a:extLst>
          </p:cNvPr>
          <p:cNvSpPr>
            <a:spLocks noGrp="1"/>
          </p:cNvSpPr>
          <p:nvPr>
            <p:ph type="body" orient="vert" idx="16"/>
          </p:nvPr>
        </p:nvSpPr>
        <p:spPr>
          <a:xfrm>
            <a:off x="100013" y="908050"/>
            <a:ext cx="9009062" cy="1708150"/>
          </a:xfrm>
        </p:spPr>
        <p:txBody>
          <a:bodyPr/>
          <a:lstStyle/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b="1" u="sng" dirty="0">
                <a:uFill>
                  <a:solidFill>
                    <a:srgbClr val="B3C418"/>
                  </a:solidFill>
                </a:uFill>
              </a:rPr>
              <a:t>6-</a:t>
            </a:r>
            <a:r>
              <a:rPr lang="en-US" dirty="0"/>
              <a:t> 	</a:t>
            </a:r>
            <a:r>
              <a:rPr lang="fr-FR" sz="1550" dirty="0"/>
              <a:t>4</a:t>
            </a:r>
            <a:r>
              <a:rPr lang="fr-FR" sz="1550" baseline="30000" dirty="0"/>
              <a:t>ème</a:t>
            </a:r>
            <a:r>
              <a:rPr lang="fr-FR" sz="1550" dirty="0"/>
              <a:t> </a:t>
            </a:r>
            <a:r>
              <a:rPr lang="fr-FR" sz="1550" b="1" dirty="0"/>
              <a:t>indicateur</a:t>
            </a:r>
            <a:r>
              <a:rPr lang="fr-FR" sz="1550" dirty="0"/>
              <a:t> : augmentation des salariées à leur retour de congé de maternité</a:t>
            </a:r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dirty="0"/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290" name="Foliennummernplatzhalter 2">
            <a:extLst>
              <a:ext uri="{FF2B5EF4-FFF2-40B4-BE49-F238E27FC236}">
                <a16:creationId xmlns:a16="http://schemas.microsoft.com/office/drawing/2014/main" id="{62424F22-1862-6C84-C093-EB4A23B40CA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8C88125-8102-4C4E-9EB7-9E47436A1338}" type="slidenum">
              <a:rPr lang="en-US" altLang="en-US" sz="1000"/>
              <a:pPr/>
              <a:t>8</a:t>
            </a:fld>
            <a:endParaRPr lang="en-US" altLang="en-US" sz="1000"/>
          </a:p>
        </p:txBody>
      </p:sp>
      <p:sp>
        <p:nvSpPr>
          <p:cNvPr id="15364" name="Vertikaler Textplatzhalter 7">
            <a:extLst>
              <a:ext uri="{FF2B5EF4-FFF2-40B4-BE49-F238E27FC236}">
                <a16:creationId xmlns:a16="http://schemas.microsoft.com/office/drawing/2014/main" id="{A2F7EB47-E32F-1FA5-2086-A50D5AF28FE8}"/>
              </a:ext>
            </a:extLst>
          </p:cNvPr>
          <p:cNvSpPr txBox="1">
            <a:spLocks/>
          </p:cNvSpPr>
          <p:nvPr/>
        </p:nvSpPr>
        <p:spPr bwMode="auto">
          <a:xfrm>
            <a:off x="100013" y="1354138"/>
            <a:ext cx="892016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176213">
              <a:spcBef>
                <a:spcPct val="50000"/>
              </a:spcBef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1925" indent="-161925">
              <a:spcBef>
                <a:spcPct val="5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04900" indent="-166688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28750" indent="-13335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431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8003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575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Pourcentage de salariées revenues de congé de maternité pendant l’année de référence et ayant bénéficié d’une augmentation à leur retour, si des augmentations générale et/ou individuelles sont intervenues durant le congé</a:t>
            </a:r>
          </a:p>
          <a:p>
            <a:pPr lvl="2" eaLnBrk="1" hangingPunct="1">
              <a:spcBef>
                <a:spcPct val="0"/>
              </a:spcBef>
            </a:pPr>
            <a:endParaRPr lang="fr-FR" altLang="fr-FR" sz="1200"/>
          </a:p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Si aucune salariée n’a été en congé maternité lorsque des augmentations sont intervenues, l’indicateur ne peut être calculé</a:t>
            </a:r>
          </a:p>
          <a:p>
            <a:pPr lvl="2" eaLnBrk="1" hangingPunct="1">
              <a:spcBef>
                <a:spcPct val="0"/>
              </a:spcBef>
            </a:pPr>
            <a:endParaRPr lang="fr-FR" altLang="fr-FR" sz="120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DDAE95D-D4ED-6D97-5F04-7E4B405CE5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635896" y="2132856"/>
            <a:ext cx="1658465" cy="542371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2D3F101-EBDE-B247-06FF-1F0C8A6027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036" y="2708052"/>
            <a:ext cx="5480154" cy="267556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E3A76A5-EE21-9CA7-C6D4-5947C795A6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035" y="5464152"/>
            <a:ext cx="8794651" cy="84516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zhalter für vertikalen Text 3">
            <a:extLst>
              <a:ext uri="{FF2B5EF4-FFF2-40B4-BE49-F238E27FC236}">
                <a16:creationId xmlns:a16="http://schemas.microsoft.com/office/drawing/2014/main" id="{DDD44057-F12C-18F8-EFF8-47E19CB4C3A3}"/>
              </a:ext>
            </a:extLst>
          </p:cNvPr>
          <p:cNvSpPr>
            <a:spLocks noGrp="1"/>
          </p:cNvSpPr>
          <p:nvPr>
            <p:ph type="body" orient="vert" idx="16"/>
          </p:nvPr>
        </p:nvSpPr>
        <p:spPr>
          <a:xfrm>
            <a:off x="100013" y="908050"/>
            <a:ext cx="9009062" cy="1947863"/>
          </a:xfrm>
        </p:spPr>
        <p:txBody>
          <a:bodyPr/>
          <a:lstStyle/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b="1" u="sng" dirty="0">
                <a:uFill>
                  <a:solidFill>
                    <a:srgbClr val="B3C418"/>
                  </a:solidFill>
                </a:uFill>
              </a:rPr>
              <a:t>7-</a:t>
            </a:r>
            <a:r>
              <a:rPr lang="en-US" dirty="0"/>
              <a:t> 	</a:t>
            </a:r>
            <a:r>
              <a:rPr lang="fr-FR" sz="1300" dirty="0"/>
              <a:t>5</a:t>
            </a:r>
            <a:r>
              <a:rPr lang="fr-FR" sz="1300" baseline="30000" dirty="0"/>
              <a:t>ème</a:t>
            </a:r>
            <a:r>
              <a:rPr lang="fr-FR" sz="1300" dirty="0"/>
              <a:t> </a:t>
            </a:r>
            <a:r>
              <a:rPr lang="fr-FR" sz="1300" b="1" dirty="0"/>
              <a:t>indicateur</a:t>
            </a:r>
            <a:r>
              <a:rPr lang="fr-FR" sz="1300" dirty="0"/>
              <a:t> : nombre de salariés du sexe sous-représenté </a:t>
            </a:r>
            <a:r>
              <a:rPr lang="fr-FR" sz="1300" dirty="0" err="1"/>
              <a:t>parmis</a:t>
            </a:r>
            <a:r>
              <a:rPr lang="fr-FR" sz="1300" dirty="0"/>
              <a:t> les 10 plus hautes rémunérations</a:t>
            </a:r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fr-FR" sz="1550" dirty="0"/>
          </a:p>
          <a:p>
            <a:pPr marL="381000" lvl="1" indent="0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dirty="0"/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marL="162000" lvl="2" indent="-1620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12290" name="Foliennummernplatzhalter 2">
            <a:extLst>
              <a:ext uri="{FF2B5EF4-FFF2-40B4-BE49-F238E27FC236}">
                <a16:creationId xmlns:a16="http://schemas.microsoft.com/office/drawing/2014/main" id="{4E0EB046-17E5-7D8E-A0BB-E1B82FACB53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0002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4574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371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C853020-8D32-4145-911C-3A59D321A5F2}" type="slidenum">
              <a:rPr lang="en-US" altLang="en-US" sz="1000"/>
              <a:pPr/>
              <a:t>9</a:t>
            </a:fld>
            <a:endParaRPr lang="en-US" altLang="en-US" sz="1000"/>
          </a:p>
        </p:txBody>
      </p:sp>
      <p:sp>
        <p:nvSpPr>
          <p:cNvPr id="16388" name="Vertikaler Textplatzhalter 7">
            <a:extLst>
              <a:ext uri="{FF2B5EF4-FFF2-40B4-BE49-F238E27FC236}">
                <a16:creationId xmlns:a16="http://schemas.microsoft.com/office/drawing/2014/main" id="{F0845A89-9F75-587C-637B-B6B5A9CEAAE0}"/>
              </a:ext>
            </a:extLst>
          </p:cNvPr>
          <p:cNvSpPr txBox="1">
            <a:spLocks/>
          </p:cNvSpPr>
          <p:nvPr/>
        </p:nvSpPr>
        <p:spPr bwMode="auto">
          <a:xfrm>
            <a:off x="100013" y="1354138"/>
            <a:ext cx="8920162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90500" indent="-19050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176213">
              <a:spcBef>
                <a:spcPct val="50000"/>
              </a:spcBef>
              <a:buChar char="-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1925" indent="-161925">
              <a:spcBef>
                <a:spcPct val="50000"/>
              </a:spcBef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104900" indent="-166688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428750" indent="-133350">
              <a:spcBef>
                <a:spcPct val="50000"/>
              </a:spcBef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3431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8003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257550" indent="-13335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Nombre d’hommes et de femmes parmi les 10 + hautes rémunérations</a:t>
            </a:r>
          </a:p>
          <a:p>
            <a:pPr lvl="2" eaLnBrk="1" hangingPunct="1">
              <a:spcBef>
                <a:spcPct val="0"/>
              </a:spcBef>
            </a:pPr>
            <a:endParaRPr lang="fr-FR" altLang="fr-FR" sz="1200"/>
          </a:p>
          <a:p>
            <a:pPr lvl="2" eaLnBrk="1" hangingPunct="1">
              <a:spcBef>
                <a:spcPct val="0"/>
              </a:spcBef>
            </a:pPr>
            <a:r>
              <a:rPr lang="fr-FR" altLang="fr-FR" sz="1200"/>
              <a:t>Sexe sous représenté : Prise en compte du plus petit des 2 nombres</a:t>
            </a:r>
          </a:p>
          <a:p>
            <a:pPr lvl="2" eaLnBrk="1" hangingPunct="1">
              <a:spcBef>
                <a:spcPct val="0"/>
              </a:spcBef>
            </a:pPr>
            <a:endParaRPr lang="fr-FR" altLang="fr-FR" sz="120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F0BF1E4-D8D6-FE07-855F-A6D3ED2B752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642264" y="1484784"/>
            <a:ext cx="2356522" cy="1140396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AC273F3-FE4B-75DF-4AE3-F473AAAB20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4" y="2752723"/>
            <a:ext cx="9144000" cy="24761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LAAS_Pot_Standard">
  <a:themeElements>
    <a:clrScheme name="">
      <a:dk1>
        <a:srgbClr val="000000"/>
      </a:dk1>
      <a:lt1>
        <a:srgbClr val="FFFFFF"/>
      </a:lt1>
      <a:dk2>
        <a:srgbClr val="B3C618"/>
      </a:dk2>
      <a:lt2>
        <a:srgbClr val="808080"/>
      </a:lt2>
      <a:accent1>
        <a:srgbClr val="B3C618"/>
      </a:accent1>
      <a:accent2>
        <a:srgbClr val="D0D789"/>
      </a:accent2>
      <a:accent3>
        <a:srgbClr val="FFFFFF"/>
      </a:accent3>
      <a:accent4>
        <a:srgbClr val="000000"/>
      </a:accent4>
      <a:accent5>
        <a:srgbClr val="D6DFAB"/>
      </a:accent5>
      <a:accent6>
        <a:srgbClr val="BCC37C"/>
      </a:accent6>
      <a:hlink>
        <a:srgbClr val="647402"/>
      </a:hlink>
      <a:folHlink>
        <a:srgbClr val="CCCCCC"/>
      </a:folHlink>
    </a:clrScheme>
    <a:fontScheme name="CLAAS_Pot_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LAAS_Pot_Standar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AS_Pot_Standar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AS_Pot_Standar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AS_Pot_Standar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AS_Pot_Standar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AS_Pot_Standar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AS_Pot_Standar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AS_Pot_Standar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AS_Pot_Standar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AS_Pot_Standar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AS_Pot_Standar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AS_Pot_Standar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AS_Pot_Standard 13">
        <a:dk1>
          <a:srgbClr val="000000"/>
        </a:dk1>
        <a:lt1>
          <a:srgbClr val="FFFFFF"/>
        </a:lt1>
        <a:dk2>
          <a:srgbClr val="B3C618"/>
        </a:dk2>
        <a:lt2>
          <a:srgbClr val="808080"/>
        </a:lt2>
        <a:accent1>
          <a:srgbClr val="FF0000"/>
        </a:accent1>
        <a:accent2>
          <a:srgbClr val="D0D789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BCC37C"/>
        </a:accent6>
        <a:hlink>
          <a:srgbClr val="647402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CLAAS_Pot_Standard</Template>
  <TotalTime>3050</TotalTime>
  <Words>1014</Words>
  <Application>Microsoft Office PowerPoint</Application>
  <PresentationFormat>Affichage à l'écran (4:3)</PresentationFormat>
  <Paragraphs>189</Paragraphs>
  <Slides>11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Wingdings</vt:lpstr>
      <vt:lpstr>CLAAS_Pot_Standard</vt:lpstr>
      <vt:lpstr>Photo Editor Photo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CLAAS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Kennzahlen Juni 2009 bis Juni 2010</dc:title>
  <dc:creator>Ahland</dc:creator>
  <cp:lastModifiedBy>La Porte, Camille</cp:lastModifiedBy>
  <cp:revision>324</cp:revision>
  <cp:lastPrinted>2022-02-09T07:35:16Z</cp:lastPrinted>
  <dcterms:created xsi:type="dcterms:W3CDTF">2010-06-17T08:50:09Z</dcterms:created>
  <dcterms:modified xsi:type="dcterms:W3CDTF">2026-02-26T15:40:54Z</dcterms:modified>
</cp:coreProperties>
</file>