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9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nker, Cliff-Colin" initials="BC" lastIdx="3" clrIdx="0">
    <p:extLst>
      <p:ext uri="{19B8F6BF-5375-455C-9EA6-DF929625EA0E}">
        <p15:presenceInfo xmlns:p15="http://schemas.microsoft.com/office/powerpoint/2012/main" userId="S-1-5-21-369364328-3828066161-3780897590-1741" providerId="AD"/>
      </p:ext>
    </p:extLst>
  </p:cmAuthor>
  <p:cmAuthor id="2" name="Uecker, Tobias" initials="UT" lastIdx="7" clrIdx="1">
    <p:extLst>
      <p:ext uri="{19B8F6BF-5375-455C-9EA6-DF929625EA0E}">
        <p15:presenceInfo xmlns:p15="http://schemas.microsoft.com/office/powerpoint/2012/main" userId="S-1-5-21-369364328-3828066161-3780897590-64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A00"/>
    <a:srgbClr val="0070C0"/>
    <a:srgbClr val="E27036"/>
    <a:srgbClr val="0101FF"/>
    <a:srgbClr val="00FF00"/>
    <a:srgbClr val="828182"/>
    <a:srgbClr val="58A3D8"/>
    <a:srgbClr val="C2C7C4"/>
    <a:srgbClr val="00B0F0"/>
    <a:srgbClr val="3CA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0116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67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8" d="100"/>
          <a:sy n="98" d="100"/>
        </p:scale>
        <p:origin x="35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D1915-9F5C-4054-A614-59C3805735D4}" type="datetimeFigureOut">
              <a:rPr lang="de-DE" smtClean="0"/>
              <a:t>29.01.2020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F4870-DA6D-480F-8E98-493968F559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662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67EC7-246E-475D-9407-C9C78714A861}" type="datetimeFigureOut">
              <a:rPr lang="de-DE" smtClean="0"/>
              <a:t>29.01.2020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5EC06-4057-4991-8A13-35D90DDC93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846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914400" y="3430800"/>
            <a:ext cx="10363200" cy="1047600"/>
          </a:xfrm>
        </p:spPr>
        <p:txBody>
          <a:bodyPr anchor="b" anchorCtr="0"/>
          <a:lstStyle>
            <a:lvl1pPr>
              <a:lnSpc>
                <a:spcPct val="110000"/>
              </a:lnSpc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914400" y="4694400"/>
            <a:ext cx="10363200" cy="6192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7F952C4B-80BE-4404-BE55-C2C143C3343A}" type="datetime1">
              <a:rPr lang="de-DE" smtClean="0"/>
              <a:t>29.01.2020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424D35A9-E836-412E-8900-20C5D3ECEE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3358800"/>
          </a:xfrm>
          <a:noFill/>
        </p:spPr>
        <p:txBody>
          <a:bodyPr tIns="1188000" anchor="ctr" anchorCtr="0"/>
          <a:lstStyle>
            <a:lvl1pPr algn="ctr"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de-DE" dirty="0" smtClean="0"/>
              <a:t>Klicken Sie auf das Symbol um ein Bild hinzuzufügen</a:t>
            </a:r>
            <a:endParaRPr lang="de-DE" dirty="0"/>
          </a:p>
        </p:txBody>
      </p:sp>
      <p:grpSp>
        <p:nvGrpSpPr>
          <p:cNvPr id="70" name="Gruppieren 69"/>
          <p:cNvGrpSpPr/>
          <p:nvPr/>
        </p:nvGrpSpPr>
        <p:grpSpPr>
          <a:xfrm>
            <a:off x="12192000" y="190382"/>
            <a:ext cx="294968" cy="6388992"/>
            <a:chOff x="9144000" y="190382"/>
            <a:chExt cx="221226" cy="6388992"/>
          </a:xfrm>
        </p:grpSpPr>
        <p:cxnSp>
          <p:nvCxnSpPr>
            <p:cNvPr id="71" name="Gerader Verbinder 70"/>
            <p:cNvCxnSpPr/>
            <p:nvPr userDrawn="1"/>
          </p:nvCxnSpPr>
          <p:spPr bwMode="gray">
            <a:xfrm>
              <a:off x="9144000" y="190382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/>
            <p:cNvCxnSpPr/>
            <p:nvPr userDrawn="1"/>
          </p:nvCxnSpPr>
          <p:spPr bwMode="gray">
            <a:xfrm>
              <a:off x="9144000" y="800100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/>
            <p:cNvCxnSpPr/>
            <p:nvPr userDrawn="1"/>
          </p:nvCxnSpPr>
          <p:spPr bwMode="gray">
            <a:xfrm>
              <a:off x="9144000" y="1127125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/>
            <p:cNvCxnSpPr/>
            <p:nvPr userDrawn="1"/>
          </p:nvCxnSpPr>
          <p:spPr bwMode="gray">
            <a:xfrm>
              <a:off x="9144000" y="3500438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r Verbinder 74"/>
            <p:cNvCxnSpPr/>
            <p:nvPr userDrawn="1"/>
          </p:nvCxnSpPr>
          <p:spPr bwMode="gray">
            <a:xfrm>
              <a:off x="9144000" y="3789363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/>
            <p:cNvCxnSpPr/>
            <p:nvPr userDrawn="1"/>
          </p:nvCxnSpPr>
          <p:spPr bwMode="gray">
            <a:xfrm>
              <a:off x="9144000" y="6142038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r Verbinder 76"/>
            <p:cNvCxnSpPr/>
            <p:nvPr userDrawn="1"/>
          </p:nvCxnSpPr>
          <p:spPr bwMode="gray">
            <a:xfrm>
              <a:off x="9144000" y="3643391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/>
            <p:cNvCxnSpPr/>
            <p:nvPr userDrawn="1"/>
          </p:nvCxnSpPr>
          <p:spPr bwMode="gray">
            <a:xfrm>
              <a:off x="9144000" y="6579374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pieren 78"/>
          <p:cNvGrpSpPr/>
          <p:nvPr/>
        </p:nvGrpSpPr>
        <p:grpSpPr>
          <a:xfrm>
            <a:off x="401107" y="6857429"/>
            <a:ext cx="11395076" cy="223200"/>
            <a:chOff x="300830" y="6857429"/>
            <a:chExt cx="8546307" cy="223200"/>
          </a:xfrm>
        </p:grpSpPr>
        <p:cxnSp>
          <p:nvCxnSpPr>
            <p:cNvPr id="80" name="Gerader Verbinder 79"/>
            <p:cNvCxnSpPr/>
            <p:nvPr userDrawn="1"/>
          </p:nvCxnSpPr>
          <p:spPr bwMode="gray">
            <a:xfrm>
              <a:off x="300830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r Verbinder 80"/>
            <p:cNvCxnSpPr/>
            <p:nvPr userDrawn="1"/>
          </p:nvCxnSpPr>
          <p:spPr bwMode="gray">
            <a:xfrm>
              <a:off x="2974974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/>
            <p:cNvCxnSpPr/>
            <p:nvPr userDrawn="1"/>
          </p:nvCxnSpPr>
          <p:spPr bwMode="gray">
            <a:xfrm>
              <a:off x="323373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r Verbinder 82"/>
            <p:cNvCxnSpPr/>
            <p:nvPr userDrawn="1"/>
          </p:nvCxnSpPr>
          <p:spPr bwMode="gray">
            <a:xfrm>
              <a:off x="4432299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r Verbinder 83"/>
            <p:cNvCxnSpPr/>
            <p:nvPr userDrawn="1"/>
          </p:nvCxnSpPr>
          <p:spPr bwMode="gray">
            <a:xfrm>
              <a:off x="471328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r Verbinder 84"/>
            <p:cNvCxnSpPr/>
            <p:nvPr userDrawn="1"/>
          </p:nvCxnSpPr>
          <p:spPr bwMode="gray">
            <a:xfrm>
              <a:off x="5909468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/>
            <p:cNvCxnSpPr/>
            <p:nvPr userDrawn="1"/>
          </p:nvCxnSpPr>
          <p:spPr bwMode="gray">
            <a:xfrm>
              <a:off x="6170612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r Verbinder 86"/>
            <p:cNvCxnSpPr/>
            <p:nvPr userDrawn="1"/>
          </p:nvCxnSpPr>
          <p:spPr bwMode="gray">
            <a:xfrm>
              <a:off x="884713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Grafik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83" y="5832738"/>
            <a:ext cx="3964517" cy="67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6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seit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  <a:noFill/>
        </p:spPr>
        <p:txBody>
          <a:bodyPr lIns="0" tIns="1944000" anchor="ctr" anchorCtr="0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r>
              <a:rPr lang="de-DE" dirty="0" smtClean="0"/>
              <a:t>Klicken Sie auf das Symbol um ein Bild hinzuzufügen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97933" y="435430"/>
            <a:ext cx="9336315" cy="567871"/>
          </a:xfrm>
        </p:spPr>
        <p:txBody>
          <a:bodyPr/>
          <a:lstStyle/>
          <a:p>
            <a:r>
              <a:rPr lang="de-DE" dirty="0" smtClean="0"/>
              <a:t>Verwenden Sie nur Worte oder kurze Sätze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7933" y="1127125"/>
            <a:ext cx="9336315" cy="496888"/>
          </a:xfrm>
        </p:spPr>
        <p:txBody>
          <a:bodyPr tIns="7200"/>
          <a:lstStyle>
            <a:lvl1pPr marL="0" indent="0" defTabSz="268288">
              <a:spcBef>
                <a:spcPts val="300"/>
              </a:spcBef>
              <a:buFont typeface="Arial" panose="020B0604020202020204" pitchFamily="34" charset="0"/>
              <a:buNone/>
              <a:defRPr sz="1400"/>
            </a:lvl1pPr>
            <a:lvl2pPr marL="0" indent="0" defTabSz="268288">
              <a:spcBef>
                <a:spcPts val="300"/>
              </a:spcBef>
              <a:buNone/>
              <a:defRPr sz="1400"/>
            </a:lvl2pPr>
            <a:lvl3pPr marL="0" indent="0" defTabSz="268288">
              <a:spcBef>
                <a:spcPts val="300"/>
              </a:spcBef>
              <a:buNone/>
              <a:defRPr sz="1400"/>
            </a:lvl3pPr>
            <a:lvl4pPr marL="0" indent="0" defTabSz="268288">
              <a:spcBef>
                <a:spcPts val="300"/>
              </a:spcBef>
              <a:buNone/>
              <a:defRPr sz="1400"/>
            </a:lvl4pPr>
            <a:lvl5pPr marL="0" indent="0" defTabSz="268288">
              <a:spcBef>
                <a:spcPts val="300"/>
              </a:spcBef>
              <a:buNone/>
              <a:defRPr sz="1400"/>
            </a:lvl5pPr>
            <a:lvl6pPr marL="0" indent="0" defTabSz="268288">
              <a:spcBef>
                <a:spcPts val="300"/>
              </a:spcBef>
              <a:buNone/>
              <a:defRPr sz="1400"/>
            </a:lvl6pPr>
            <a:lvl7pPr marL="0" indent="0" defTabSz="268288">
              <a:spcBef>
                <a:spcPts val="300"/>
              </a:spcBef>
              <a:buNone/>
              <a:defRPr sz="1400"/>
            </a:lvl7pPr>
            <a:lvl8pPr marL="0" indent="0" defTabSz="268288">
              <a:spcBef>
                <a:spcPts val="300"/>
              </a:spcBef>
              <a:buNone/>
              <a:defRPr sz="1400"/>
            </a:lvl8pPr>
            <a:lvl9pPr marL="0" indent="0" defTabSz="268288">
              <a:spcBef>
                <a:spcPts val="300"/>
              </a:spcBef>
              <a:buNone/>
              <a:defRPr sz="1400"/>
            </a:lvl9pPr>
          </a:lstStyle>
          <a:p>
            <a:pPr lvl="0"/>
            <a:r>
              <a:rPr lang="de-DE" dirty="0" smtClean="0"/>
              <a:t>Positionieren Sie den Text so, dass er gut lesbar ist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12192000" y="190382"/>
            <a:ext cx="294968" cy="6388992"/>
            <a:chOff x="9144000" y="190382"/>
            <a:chExt cx="221226" cy="6388992"/>
          </a:xfrm>
        </p:grpSpPr>
        <p:cxnSp>
          <p:nvCxnSpPr>
            <p:cNvPr id="6" name="Gerader Verbinder 5"/>
            <p:cNvCxnSpPr/>
            <p:nvPr userDrawn="1"/>
          </p:nvCxnSpPr>
          <p:spPr bwMode="gray">
            <a:xfrm>
              <a:off x="9144000" y="190382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/>
            <p:cNvCxnSpPr/>
            <p:nvPr userDrawn="1"/>
          </p:nvCxnSpPr>
          <p:spPr bwMode="gray">
            <a:xfrm>
              <a:off x="9144000" y="800100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 userDrawn="1"/>
          </p:nvCxnSpPr>
          <p:spPr bwMode="gray">
            <a:xfrm>
              <a:off x="9144000" y="1127125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 userDrawn="1"/>
          </p:nvCxnSpPr>
          <p:spPr bwMode="gray">
            <a:xfrm>
              <a:off x="9144000" y="3500438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 userDrawn="1"/>
          </p:nvCxnSpPr>
          <p:spPr bwMode="gray">
            <a:xfrm>
              <a:off x="9144000" y="3789363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 userDrawn="1"/>
          </p:nvCxnSpPr>
          <p:spPr bwMode="gray">
            <a:xfrm>
              <a:off x="9144000" y="6142038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 userDrawn="1"/>
          </p:nvCxnSpPr>
          <p:spPr bwMode="gray">
            <a:xfrm>
              <a:off x="9144000" y="3643391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 userDrawn="1"/>
          </p:nvCxnSpPr>
          <p:spPr bwMode="gray">
            <a:xfrm>
              <a:off x="9144000" y="6579374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/>
          <p:cNvGrpSpPr/>
          <p:nvPr/>
        </p:nvGrpSpPr>
        <p:grpSpPr>
          <a:xfrm>
            <a:off x="401107" y="6857429"/>
            <a:ext cx="11395076" cy="223200"/>
            <a:chOff x="300830" y="6857429"/>
            <a:chExt cx="8546307" cy="223200"/>
          </a:xfrm>
        </p:grpSpPr>
        <p:cxnSp>
          <p:nvCxnSpPr>
            <p:cNvPr id="17" name="Gerader Verbinder 16"/>
            <p:cNvCxnSpPr/>
            <p:nvPr userDrawn="1"/>
          </p:nvCxnSpPr>
          <p:spPr bwMode="gray">
            <a:xfrm>
              <a:off x="300830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 userDrawn="1"/>
          </p:nvCxnSpPr>
          <p:spPr bwMode="gray">
            <a:xfrm>
              <a:off x="2974974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 userDrawn="1"/>
          </p:nvCxnSpPr>
          <p:spPr bwMode="gray">
            <a:xfrm>
              <a:off x="323373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 userDrawn="1"/>
          </p:nvCxnSpPr>
          <p:spPr bwMode="gray">
            <a:xfrm>
              <a:off x="4432299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 userDrawn="1"/>
          </p:nvCxnSpPr>
          <p:spPr bwMode="gray">
            <a:xfrm>
              <a:off x="471328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 userDrawn="1"/>
          </p:nvCxnSpPr>
          <p:spPr bwMode="gray">
            <a:xfrm>
              <a:off x="5909468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 userDrawn="1"/>
          </p:nvCxnSpPr>
          <p:spPr bwMode="gray">
            <a:xfrm>
              <a:off x="6170612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 userDrawn="1"/>
          </p:nvCxnSpPr>
          <p:spPr bwMode="gray">
            <a:xfrm>
              <a:off x="884713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64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933" y="797"/>
            <a:ext cx="8550299" cy="409402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397933" y="476251"/>
            <a:ext cx="11398251" cy="385763"/>
          </a:xfrm>
        </p:spPr>
        <p:txBody>
          <a:bodyPr anchor="ctr" anchorCtr="0"/>
          <a:lstStyle>
            <a:lvl1pPr algn="ctr">
              <a:defRPr sz="20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890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e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933" y="0"/>
            <a:ext cx="7857303" cy="393107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397933" y="476251"/>
            <a:ext cx="11459634" cy="385763"/>
          </a:xfrm>
        </p:spPr>
        <p:txBody>
          <a:bodyPr anchor="ctr" anchorCtr="0"/>
          <a:lstStyle>
            <a:lvl1pPr algn="ctr">
              <a:defRPr sz="20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367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i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434" y="0"/>
            <a:ext cx="7920803" cy="411163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‹Nr.›</a:t>
            </a:fld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 userDrawn="1">
            <p:extLst/>
          </p:nvPr>
        </p:nvGraphicFramePr>
        <p:xfrm>
          <a:off x="334434" y="1052514"/>
          <a:ext cx="11523133" cy="4827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3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641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416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416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416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416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416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416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41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641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" name="Textfeld 13"/>
          <p:cNvSpPr txBox="1"/>
          <p:nvPr userDrawn="1"/>
        </p:nvSpPr>
        <p:spPr>
          <a:xfrm>
            <a:off x="334434" y="476251"/>
            <a:ext cx="11523133" cy="3857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indent="0" algn="ctr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b="1" dirty="0" smtClean="0"/>
              <a:t>Notizen / Notes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8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schmal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914400" y="2729063"/>
            <a:ext cx="10363200" cy="1047600"/>
          </a:xfrm>
        </p:spPr>
        <p:txBody>
          <a:bodyPr anchor="b" anchorCtr="0"/>
          <a:lstStyle>
            <a:lvl1pPr>
              <a:lnSpc>
                <a:spcPct val="110000"/>
              </a:lnSpc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914400" y="3992663"/>
            <a:ext cx="10363200" cy="6192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BDF8658E-A5A0-4E67-8C97-CC60A605CB2C}" type="datetime1">
              <a:rPr lang="de-DE" smtClean="0"/>
              <a:t>29.01.2020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424D35A9-E836-412E-8900-20C5D3ECEE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921600"/>
            <a:ext cx="12192000" cy="1800000"/>
          </a:xfrm>
          <a:noFill/>
        </p:spPr>
        <p:txBody>
          <a:bodyPr tIns="1188000" anchor="ctr" anchorCtr="0"/>
          <a:lstStyle>
            <a:lvl1pPr algn="ctr"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de-DE" dirty="0" smtClean="0"/>
              <a:t>Klicken Sie auf das Symbol um ein Bild hinzuzufügen</a:t>
            </a:r>
            <a:endParaRPr lang="de-DE" dirty="0"/>
          </a:p>
        </p:txBody>
      </p:sp>
      <p:grpSp>
        <p:nvGrpSpPr>
          <p:cNvPr id="70" name="Gruppieren 69"/>
          <p:cNvGrpSpPr/>
          <p:nvPr/>
        </p:nvGrpSpPr>
        <p:grpSpPr>
          <a:xfrm>
            <a:off x="12192000" y="190382"/>
            <a:ext cx="294968" cy="6388992"/>
            <a:chOff x="9144000" y="190382"/>
            <a:chExt cx="221226" cy="6388992"/>
          </a:xfrm>
        </p:grpSpPr>
        <p:cxnSp>
          <p:nvCxnSpPr>
            <p:cNvPr id="71" name="Gerader Verbinder 70"/>
            <p:cNvCxnSpPr/>
            <p:nvPr userDrawn="1"/>
          </p:nvCxnSpPr>
          <p:spPr bwMode="gray">
            <a:xfrm>
              <a:off x="9144000" y="190382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/>
            <p:cNvCxnSpPr/>
            <p:nvPr userDrawn="1"/>
          </p:nvCxnSpPr>
          <p:spPr bwMode="gray">
            <a:xfrm>
              <a:off x="9144000" y="800100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/>
            <p:cNvCxnSpPr/>
            <p:nvPr userDrawn="1"/>
          </p:nvCxnSpPr>
          <p:spPr bwMode="gray">
            <a:xfrm>
              <a:off x="9144000" y="1127125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/>
            <p:cNvCxnSpPr/>
            <p:nvPr userDrawn="1"/>
          </p:nvCxnSpPr>
          <p:spPr bwMode="gray">
            <a:xfrm>
              <a:off x="9144000" y="3500438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r Verbinder 74"/>
            <p:cNvCxnSpPr/>
            <p:nvPr userDrawn="1"/>
          </p:nvCxnSpPr>
          <p:spPr bwMode="gray">
            <a:xfrm>
              <a:off x="9144000" y="3789363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/>
            <p:cNvCxnSpPr/>
            <p:nvPr userDrawn="1"/>
          </p:nvCxnSpPr>
          <p:spPr bwMode="gray">
            <a:xfrm>
              <a:off x="9144000" y="6142038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r Verbinder 76"/>
            <p:cNvCxnSpPr/>
            <p:nvPr userDrawn="1"/>
          </p:nvCxnSpPr>
          <p:spPr bwMode="gray">
            <a:xfrm>
              <a:off x="9144000" y="3643391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/>
            <p:cNvCxnSpPr/>
            <p:nvPr userDrawn="1"/>
          </p:nvCxnSpPr>
          <p:spPr bwMode="gray">
            <a:xfrm>
              <a:off x="9144000" y="6579374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pieren 78"/>
          <p:cNvGrpSpPr/>
          <p:nvPr/>
        </p:nvGrpSpPr>
        <p:grpSpPr>
          <a:xfrm>
            <a:off x="401107" y="6857429"/>
            <a:ext cx="11395076" cy="223200"/>
            <a:chOff x="300830" y="6857429"/>
            <a:chExt cx="8546307" cy="223200"/>
          </a:xfrm>
        </p:grpSpPr>
        <p:cxnSp>
          <p:nvCxnSpPr>
            <p:cNvPr id="80" name="Gerader Verbinder 79"/>
            <p:cNvCxnSpPr/>
            <p:nvPr userDrawn="1"/>
          </p:nvCxnSpPr>
          <p:spPr bwMode="gray">
            <a:xfrm>
              <a:off x="300830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r Verbinder 80"/>
            <p:cNvCxnSpPr/>
            <p:nvPr userDrawn="1"/>
          </p:nvCxnSpPr>
          <p:spPr bwMode="gray">
            <a:xfrm>
              <a:off x="2974974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/>
            <p:cNvCxnSpPr/>
            <p:nvPr userDrawn="1"/>
          </p:nvCxnSpPr>
          <p:spPr bwMode="gray">
            <a:xfrm>
              <a:off x="323373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r Verbinder 82"/>
            <p:cNvCxnSpPr/>
            <p:nvPr userDrawn="1"/>
          </p:nvCxnSpPr>
          <p:spPr bwMode="gray">
            <a:xfrm>
              <a:off x="4432299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r Verbinder 83"/>
            <p:cNvCxnSpPr/>
            <p:nvPr userDrawn="1"/>
          </p:nvCxnSpPr>
          <p:spPr bwMode="gray">
            <a:xfrm>
              <a:off x="471328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r Verbinder 84"/>
            <p:cNvCxnSpPr/>
            <p:nvPr userDrawn="1"/>
          </p:nvCxnSpPr>
          <p:spPr bwMode="gray">
            <a:xfrm>
              <a:off x="5909468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/>
            <p:cNvCxnSpPr/>
            <p:nvPr userDrawn="1"/>
          </p:nvCxnSpPr>
          <p:spPr bwMode="gray">
            <a:xfrm>
              <a:off x="6170612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r Verbinder 86"/>
            <p:cNvCxnSpPr/>
            <p:nvPr userDrawn="1"/>
          </p:nvCxnSpPr>
          <p:spPr bwMode="gray">
            <a:xfrm>
              <a:off x="884713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Grafik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83" y="5832738"/>
            <a:ext cx="3964517" cy="67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4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914400" y="2729063"/>
            <a:ext cx="10363200" cy="1047600"/>
          </a:xfrm>
        </p:spPr>
        <p:txBody>
          <a:bodyPr anchor="b" anchorCtr="0"/>
          <a:lstStyle>
            <a:lvl1pPr>
              <a:lnSpc>
                <a:spcPct val="110000"/>
              </a:lnSpc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914400" y="3992663"/>
            <a:ext cx="10363200" cy="6192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63EBEA76-E118-42CB-B9CB-07C6E400CA03}" type="datetime1">
              <a:rPr lang="de-DE" smtClean="0"/>
              <a:t>29.01.2020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424D35A9-E836-412E-8900-20C5D3ECEE7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56" name="Gruppieren 55"/>
          <p:cNvGrpSpPr/>
          <p:nvPr/>
        </p:nvGrpSpPr>
        <p:grpSpPr>
          <a:xfrm>
            <a:off x="12192000" y="190382"/>
            <a:ext cx="294968" cy="6388992"/>
            <a:chOff x="9144000" y="190382"/>
            <a:chExt cx="221226" cy="6388992"/>
          </a:xfrm>
        </p:grpSpPr>
        <p:cxnSp>
          <p:nvCxnSpPr>
            <p:cNvPr id="57" name="Gerader Verbinder 56"/>
            <p:cNvCxnSpPr/>
            <p:nvPr userDrawn="1"/>
          </p:nvCxnSpPr>
          <p:spPr bwMode="gray">
            <a:xfrm>
              <a:off x="9144000" y="190382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/>
            <p:cNvCxnSpPr/>
            <p:nvPr userDrawn="1"/>
          </p:nvCxnSpPr>
          <p:spPr bwMode="gray">
            <a:xfrm>
              <a:off x="9144000" y="800100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/>
            <p:cNvCxnSpPr/>
            <p:nvPr userDrawn="1"/>
          </p:nvCxnSpPr>
          <p:spPr bwMode="gray">
            <a:xfrm>
              <a:off x="9144000" y="1127125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/>
            <p:cNvCxnSpPr/>
            <p:nvPr userDrawn="1"/>
          </p:nvCxnSpPr>
          <p:spPr bwMode="gray">
            <a:xfrm>
              <a:off x="9144000" y="3500438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/>
            <p:cNvCxnSpPr/>
            <p:nvPr userDrawn="1"/>
          </p:nvCxnSpPr>
          <p:spPr bwMode="gray">
            <a:xfrm>
              <a:off x="9144000" y="3789363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/>
            <p:cNvCxnSpPr/>
            <p:nvPr userDrawn="1"/>
          </p:nvCxnSpPr>
          <p:spPr bwMode="gray">
            <a:xfrm>
              <a:off x="9144000" y="6142038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/>
            <p:cNvCxnSpPr/>
            <p:nvPr userDrawn="1"/>
          </p:nvCxnSpPr>
          <p:spPr bwMode="gray">
            <a:xfrm>
              <a:off x="9144000" y="3643391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/>
            <p:cNvCxnSpPr/>
            <p:nvPr userDrawn="1"/>
          </p:nvCxnSpPr>
          <p:spPr bwMode="gray">
            <a:xfrm>
              <a:off x="9144000" y="6579374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pieren 64"/>
          <p:cNvGrpSpPr/>
          <p:nvPr/>
        </p:nvGrpSpPr>
        <p:grpSpPr>
          <a:xfrm>
            <a:off x="401107" y="6857429"/>
            <a:ext cx="11395076" cy="223200"/>
            <a:chOff x="300830" y="6857429"/>
            <a:chExt cx="8546307" cy="223200"/>
          </a:xfrm>
        </p:grpSpPr>
        <p:cxnSp>
          <p:nvCxnSpPr>
            <p:cNvPr id="66" name="Gerader Verbinder 65"/>
            <p:cNvCxnSpPr/>
            <p:nvPr userDrawn="1"/>
          </p:nvCxnSpPr>
          <p:spPr bwMode="gray">
            <a:xfrm>
              <a:off x="300830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/>
            <p:cNvCxnSpPr/>
            <p:nvPr userDrawn="1"/>
          </p:nvCxnSpPr>
          <p:spPr bwMode="gray">
            <a:xfrm>
              <a:off x="2974974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/>
            <p:cNvCxnSpPr/>
            <p:nvPr userDrawn="1"/>
          </p:nvCxnSpPr>
          <p:spPr bwMode="gray">
            <a:xfrm>
              <a:off x="323373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r Verbinder 69"/>
            <p:cNvCxnSpPr/>
            <p:nvPr userDrawn="1"/>
          </p:nvCxnSpPr>
          <p:spPr bwMode="gray">
            <a:xfrm>
              <a:off x="4432299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r Verbinder 70"/>
            <p:cNvCxnSpPr/>
            <p:nvPr userDrawn="1"/>
          </p:nvCxnSpPr>
          <p:spPr bwMode="gray">
            <a:xfrm>
              <a:off x="471328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/>
            <p:cNvCxnSpPr/>
            <p:nvPr userDrawn="1"/>
          </p:nvCxnSpPr>
          <p:spPr bwMode="gray">
            <a:xfrm>
              <a:off x="5909468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/>
            <p:cNvCxnSpPr/>
            <p:nvPr userDrawn="1"/>
          </p:nvCxnSpPr>
          <p:spPr bwMode="gray">
            <a:xfrm>
              <a:off x="6170612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r Verbinder 97"/>
            <p:cNvCxnSpPr/>
            <p:nvPr userDrawn="1"/>
          </p:nvCxnSpPr>
          <p:spPr bwMode="gray">
            <a:xfrm>
              <a:off x="884713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Grafik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83" y="5832738"/>
            <a:ext cx="3964517" cy="67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97933" y="0"/>
            <a:ext cx="11398251" cy="37601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31107C9-4FB9-4D98-873C-8D83233B1C7A}" type="datetime1">
              <a:rPr lang="de-DE" smtClean="0"/>
              <a:t>29.01.2020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24D35A9-E836-412E-8900-20C5D3ECEE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 bwMode="gray">
          <a:xfrm>
            <a:off x="397933" y="1127126"/>
            <a:ext cx="11398251" cy="5014912"/>
          </a:xfrm>
        </p:spPr>
        <p:txBody>
          <a:bodyPr/>
          <a:lstStyle>
            <a:lvl1pPr marL="360363" indent="-360363" defTabSz="358775">
              <a:buClrTx/>
              <a:buFont typeface="+mj-lt"/>
              <a:buAutoNum type="arabicPeriod"/>
              <a:defRPr/>
            </a:lvl1pPr>
            <a:lvl2pPr marL="361950" indent="-361950" defTabSz="358775">
              <a:buClrTx/>
              <a:buFont typeface="+mj-lt"/>
              <a:buAutoNum type="arabicPeriod"/>
              <a:defRPr>
                <a:solidFill>
                  <a:schemeClr val="accent5"/>
                </a:solidFill>
              </a:defRPr>
            </a:lvl2pPr>
            <a:lvl3pPr marL="361950" indent="-361950" defTabSz="360363">
              <a:buClrTx/>
              <a:buFont typeface="+mj-lt"/>
              <a:buAutoNum type="arabicPeriod"/>
              <a:tabLst/>
              <a:defRPr sz="1600">
                <a:solidFill>
                  <a:schemeClr val="accent5"/>
                </a:solidFill>
              </a:defRPr>
            </a:lvl3pPr>
            <a:lvl4pPr marL="361950" indent="-361950" defTabSz="360363">
              <a:buClrTx/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361950" indent="-361950" defTabSz="360363">
              <a:buClrTx/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  <a:lvl6pPr marL="361950" indent="-361950" defTabSz="358775">
              <a:buClrTx/>
              <a:buFont typeface="+mj-lt"/>
              <a:buAutoNum type="arabicPeriod"/>
              <a:tabLst/>
              <a:defRPr sz="1600">
                <a:solidFill>
                  <a:schemeClr val="accent5"/>
                </a:solidFill>
              </a:defRPr>
            </a:lvl6pPr>
            <a:lvl7pPr marL="361950" indent="-361950" defTabSz="357188">
              <a:buClrTx/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7pPr>
            <a:lvl8pPr marL="361950" indent="-361950" defTabSz="357188">
              <a:buClrTx/>
              <a:buFont typeface="+mj-lt"/>
              <a:buAutoNum type="arabicPeriod"/>
              <a:tabLst/>
              <a:defRPr sz="1600">
                <a:solidFill>
                  <a:schemeClr val="accent5"/>
                </a:solidFill>
              </a:defRPr>
            </a:lvl8pPr>
            <a:lvl9pPr marL="361950" indent="-361950" defTabSz="357188">
              <a:buClrTx/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397933" y="476251"/>
            <a:ext cx="11398251" cy="385763"/>
          </a:xfrm>
        </p:spPr>
        <p:txBody>
          <a:bodyPr anchor="ctr" anchorCtr="0"/>
          <a:lstStyle>
            <a:lvl1pPr algn="ctr">
              <a:defRPr sz="2000" b="1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6755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97933" y="-1"/>
            <a:ext cx="11398251" cy="374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5pPr>
              <a:defRPr/>
            </a:lvl5pPr>
            <a:lvl6pPr>
              <a:defRPr/>
            </a:lvl6pPr>
            <a:lvl8pPr marL="806400">
              <a:defRPr/>
            </a:lvl8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0C8BE4D-77ED-43BF-8F0B-8B208D8CDD1E}" type="datetime1">
              <a:rPr lang="de-DE" smtClean="0"/>
              <a:t>29.01.2020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24D35A9-E836-412E-8900-20C5D3ECEE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397933" y="476251"/>
            <a:ext cx="11398251" cy="385763"/>
          </a:xfrm>
        </p:spPr>
        <p:txBody>
          <a:bodyPr anchor="ctr" anchorCtr="0"/>
          <a:lstStyle>
            <a:lvl1pPr algn="ctr">
              <a:defRPr sz="2000" b="1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11197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hne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97933" y="-1"/>
            <a:ext cx="11398251" cy="3744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7C37DFD-D1BE-4EB1-8E77-22750B1B8D9A}" type="datetime1">
              <a:rPr lang="de-DE" smtClean="0"/>
              <a:t>29.01.2020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24D35A9-E836-412E-8900-20C5D3ECEE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397933" y="476251"/>
            <a:ext cx="11398251" cy="385763"/>
          </a:xfrm>
        </p:spPr>
        <p:txBody>
          <a:bodyPr anchor="ctr" anchorCtr="0"/>
          <a:lstStyle>
            <a:lvl1pPr algn="ctr">
              <a:defRPr sz="2000" b="1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3529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97933" y="0"/>
            <a:ext cx="11398251" cy="374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397933" y="1127126"/>
            <a:ext cx="5511800" cy="5014912"/>
          </a:xfrm>
        </p:spPr>
        <p:txBody>
          <a:bodyPr/>
          <a:lstStyle>
            <a:lvl5pPr>
              <a:defRPr/>
            </a:lvl5pPr>
            <a:lvl8pPr marL="806400">
              <a:defRPr/>
            </a:lvl8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122DEE6-26E6-477A-9190-0BE0CC70E786}" type="datetime1">
              <a:rPr lang="de-DE" smtClean="0"/>
              <a:t>29.01.2020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24D35A9-E836-412E-8900-20C5D3ECEE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6284384" y="1127126"/>
            <a:ext cx="5511800" cy="5014913"/>
          </a:xfrm>
        </p:spPr>
        <p:txBody>
          <a:bodyPr/>
          <a:lstStyle>
            <a:lvl5pPr>
              <a:defRPr/>
            </a:lvl5pPr>
            <a:lvl8pPr marL="806400">
              <a:defRPr/>
            </a:lvl8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397933" y="476251"/>
            <a:ext cx="11398251" cy="385763"/>
          </a:xfrm>
        </p:spPr>
        <p:txBody>
          <a:bodyPr anchor="ctr" anchorCtr="0"/>
          <a:lstStyle>
            <a:lvl1pPr algn="ctr">
              <a:defRPr sz="2000" b="1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6557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97933" y="0"/>
            <a:ext cx="11398251" cy="37601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E4AA906-2CA3-44E7-9C4A-A939B2A179F3}" type="datetime1">
              <a:rPr lang="de-DE" smtClean="0"/>
              <a:t>29.01.2020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24D35A9-E836-412E-8900-20C5D3ECEE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gray">
          <a:xfrm>
            <a:off x="397933" y="1127126"/>
            <a:ext cx="3566400" cy="5014913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 bwMode="gray">
          <a:xfrm>
            <a:off x="4311651" y="1127126"/>
            <a:ext cx="3566400" cy="5014913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/>
          </p:nvPr>
        </p:nvSpPr>
        <p:spPr bwMode="gray">
          <a:xfrm>
            <a:off x="8240184" y="1127126"/>
            <a:ext cx="3566400" cy="5014913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397933" y="476251"/>
            <a:ext cx="11408651" cy="385763"/>
          </a:xfrm>
        </p:spPr>
        <p:txBody>
          <a:bodyPr anchor="ctr" anchorCtr="0"/>
          <a:lstStyle>
            <a:lvl1pPr algn="ctr">
              <a:defRPr sz="2000" b="1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77532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97933" y="0"/>
            <a:ext cx="11398251" cy="37601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0A4FB04-9203-4364-8FB9-02807FDBD224}" type="datetime1">
              <a:rPr lang="de-DE" smtClean="0"/>
              <a:t>29.01.2020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24D35A9-E836-412E-8900-20C5D3ECEE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gray">
          <a:xfrm>
            <a:off x="397933" y="1127126"/>
            <a:ext cx="2587200" cy="5014913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 bwMode="gray">
          <a:xfrm>
            <a:off x="3322507" y="1127126"/>
            <a:ext cx="2587200" cy="5014913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5"/>
          </p:nvPr>
        </p:nvSpPr>
        <p:spPr bwMode="gray">
          <a:xfrm>
            <a:off x="6297880" y="1127126"/>
            <a:ext cx="2587200" cy="5014913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6"/>
          </p:nvPr>
        </p:nvSpPr>
        <p:spPr bwMode="gray">
          <a:xfrm>
            <a:off x="9209753" y="1127126"/>
            <a:ext cx="2587200" cy="5014913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7"/>
          </p:nvPr>
        </p:nvSpPr>
        <p:spPr>
          <a:xfrm>
            <a:off x="397933" y="476251"/>
            <a:ext cx="11399020" cy="385763"/>
          </a:xfrm>
        </p:spPr>
        <p:txBody>
          <a:bodyPr anchor="ctr" anchorCtr="0"/>
          <a:lstStyle>
            <a:lvl1pPr algn="ctr">
              <a:defRPr sz="2000" b="1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8649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97933" y="188914"/>
            <a:ext cx="11398251" cy="6111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97933" y="1127126"/>
            <a:ext cx="11398251" cy="50149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Siebte Ebene</a:t>
            </a:r>
          </a:p>
          <a:p>
            <a:pPr lvl="6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710400" y="6481762"/>
            <a:ext cx="1325832" cy="98427"/>
          </a:xfrm>
          <a:prstGeom prst="rect">
            <a:avLst/>
          </a:prstGeom>
        </p:spPr>
        <p:txBody>
          <a:bodyPr vert="horz" lIns="90000" tIns="0" rIns="0" bIns="0" rtlCol="0" anchor="t" anchorCtr="0"/>
          <a:lstStyle>
            <a:lvl1pPr algn="l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E47B129-BC3A-488F-9B04-F53D6ED2D074}" type="datetime1">
              <a:rPr lang="de-DE" smtClean="0"/>
              <a:t>29.01.2020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2036232" y="6481762"/>
            <a:ext cx="6912000" cy="9842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CLAAS ACADEMY | ISOBUS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397933" y="6481762"/>
            <a:ext cx="312467" cy="9842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24D35A9-E836-412E-8900-20C5D3ECEE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gray">
          <a:xfrm>
            <a:off x="0" y="936000"/>
            <a:ext cx="12192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de-DE" sz="1800" dirty="0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gray">
          <a:xfrm>
            <a:off x="710400" y="6457950"/>
            <a:ext cx="0" cy="144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>
              <a:solidFill>
                <a:schemeClr val="tx1"/>
              </a:solidFill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12192000" y="180858"/>
            <a:ext cx="294968" cy="6398517"/>
            <a:chOff x="9144000" y="180857"/>
            <a:chExt cx="221226" cy="6398517"/>
          </a:xfrm>
        </p:grpSpPr>
        <p:cxnSp>
          <p:nvCxnSpPr>
            <p:cNvPr id="26" name="Gerader Verbinder 25"/>
            <p:cNvCxnSpPr/>
            <p:nvPr userDrawn="1"/>
          </p:nvCxnSpPr>
          <p:spPr bwMode="gray">
            <a:xfrm>
              <a:off x="9144000" y="180857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 userDrawn="1"/>
          </p:nvCxnSpPr>
          <p:spPr bwMode="gray">
            <a:xfrm>
              <a:off x="9144000" y="800100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 userDrawn="1"/>
          </p:nvCxnSpPr>
          <p:spPr bwMode="gray">
            <a:xfrm>
              <a:off x="9144000" y="1127125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/>
            <p:cNvCxnSpPr/>
            <p:nvPr userDrawn="1"/>
          </p:nvCxnSpPr>
          <p:spPr bwMode="gray">
            <a:xfrm>
              <a:off x="9144000" y="3500438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/>
            <p:cNvCxnSpPr/>
            <p:nvPr userDrawn="1"/>
          </p:nvCxnSpPr>
          <p:spPr bwMode="gray">
            <a:xfrm>
              <a:off x="9144000" y="3789363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/>
            <p:cNvCxnSpPr/>
            <p:nvPr userDrawn="1"/>
          </p:nvCxnSpPr>
          <p:spPr bwMode="gray">
            <a:xfrm>
              <a:off x="9144000" y="6142038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/>
            <p:cNvCxnSpPr/>
            <p:nvPr userDrawn="1"/>
          </p:nvCxnSpPr>
          <p:spPr bwMode="gray">
            <a:xfrm>
              <a:off x="9144000" y="3643391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/>
            <p:cNvCxnSpPr/>
            <p:nvPr userDrawn="1"/>
          </p:nvCxnSpPr>
          <p:spPr bwMode="gray">
            <a:xfrm>
              <a:off x="9144000" y="6579374"/>
              <a:ext cx="221226" cy="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401107" y="6857429"/>
            <a:ext cx="11395076" cy="223200"/>
            <a:chOff x="300830" y="6857429"/>
            <a:chExt cx="8546307" cy="223200"/>
          </a:xfrm>
        </p:grpSpPr>
        <p:cxnSp>
          <p:nvCxnSpPr>
            <p:cNvPr id="55" name="Gerader Verbinder 54"/>
            <p:cNvCxnSpPr/>
            <p:nvPr userDrawn="1"/>
          </p:nvCxnSpPr>
          <p:spPr bwMode="gray">
            <a:xfrm>
              <a:off x="300830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/>
            <p:cNvCxnSpPr/>
            <p:nvPr userDrawn="1"/>
          </p:nvCxnSpPr>
          <p:spPr bwMode="gray">
            <a:xfrm>
              <a:off x="2974974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/>
            <p:cNvCxnSpPr/>
            <p:nvPr userDrawn="1"/>
          </p:nvCxnSpPr>
          <p:spPr bwMode="gray">
            <a:xfrm>
              <a:off x="323373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/>
            <p:cNvCxnSpPr/>
            <p:nvPr userDrawn="1"/>
          </p:nvCxnSpPr>
          <p:spPr bwMode="gray">
            <a:xfrm>
              <a:off x="4432299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/>
            <p:cNvCxnSpPr/>
            <p:nvPr userDrawn="1"/>
          </p:nvCxnSpPr>
          <p:spPr bwMode="gray">
            <a:xfrm>
              <a:off x="471328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r Verbinder 69"/>
            <p:cNvCxnSpPr/>
            <p:nvPr userDrawn="1"/>
          </p:nvCxnSpPr>
          <p:spPr bwMode="gray">
            <a:xfrm>
              <a:off x="5909468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/>
            <p:cNvCxnSpPr/>
            <p:nvPr userDrawn="1"/>
          </p:nvCxnSpPr>
          <p:spPr bwMode="gray">
            <a:xfrm>
              <a:off x="6170612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/>
            <p:cNvCxnSpPr/>
            <p:nvPr userDrawn="1"/>
          </p:nvCxnSpPr>
          <p:spPr bwMode="gray">
            <a:xfrm>
              <a:off x="8847137" y="6857429"/>
              <a:ext cx="0" cy="223200"/>
            </a:xfrm>
            <a:prstGeom prst="line">
              <a:avLst/>
            </a:prstGeom>
            <a:ln w="9525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Grafik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117" y="6331182"/>
            <a:ext cx="2130884" cy="364893"/>
          </a:xfrm>
          <a:prstGeom prst="rect">
            <a:avLst/>
          </a:prstGeom>
        </p:spPr>
      </p:pic>
      <p:sp>
        <p:nvSpPr>
          <p:cNvPr id="33" name="Line 13"/>
          <p:cNvSpPr>
            <a:spLocks noChangeShapeType="1"/>
          </p:cNvSpPr>
          <p:nvPr userDrawn="1"/>
        </p:nvSpPr>
        <p:spPr bwMode="gray">
          <a:xfrm>
            <a:off x="0" y="935038"/>
            <a:ext cx="12192000" cy="0"/>
          </a:xfrm>
          <a:prstGeom prst="line">
            <a:avLst/>
          </a:prstGeom>
          <a:noFill/>
          <a:ln w="12700">
            <a:solidFill>
              <a:srgbClr val="B3C61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5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2667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228600" rtl="0" eaLnBrk="1" latinLnBrk="0" hangingPunct="1">
        <a:spcBef>
          <a:spcPts val="400"/>
        </a:spcBef>
        <a:spcAft>
          <a:spcPts val="800"/>
        </a:spcAft>
        <a:buFont typeface="Arial" pitchFamily="34" charset="0"/>
        <a:buNone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231775" indent="-231775" algn="l" defTabSz="314325" rtl="0" eaLnBrk="1" latinLnBrk="0" hangingPunct="1">
        <a:spcBef>
          <a:spcPts val="400"/>
        </a:spcBef>
        <a:spcAft>
          <a:spcPts val="800"/>
        </a:spcAft>
        <a:buClr>
          <a:srgbClr val="999999"/>
        </a:buClr>
        <a:buFont typeface="Wingdings" panose="05000000000000000000" pitchFamily="2" charset="2"/>
        <a:buChar char="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47675" indent="-215900" algn="l" defTabSz="403225" rtl="0" eaLnBrk="1" latinLnBrk="0" hangingPunct="1">
        <a:spcBef>
          <a:spcPts val="400"/>
        </a:spcBef>
        <a:spcAft>
          <a:spcPts val="800"/>
        </a:spcAft>
        <a:buClr>
          <a:srgbClr val="999999"/>
        </a:buClr>
        <a:buFont typeface="Arial" pitchFamily="34" charset="0"/>
        <a:buChar char="-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28650" indent="-180975" algn="l" defTabSz="447675" rtl="0" eaLnBrk="1" latinLnBrk="0" hangingPunct="1">
        <a:spcBef>
          <a:spcPts val="300"/>
        </a:spcBef>
        <a:spcAft>
          <a:spcPts val="800"/>
        </a:spcAft>
        <a:buClr>
          <a:srgbClr val="999999"/>
        </a:buClr>
        <a:buFont typeface="Arial" pitchFamily="34" charset="0"/>
        <a:buChar char="-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806450" indent="-180000" algn="l" defTabSz="539750" rtl="0" eaLnBrk="1" latinLnBrk="0" hangingPunct="1">
        <a:spcBef>
          <a:spcPts val="300"/>
        </a:spcBef>
        <a:spcAft>
          <a:spcPts val="800"/>
        </a:spcAft>
        <a:buClr>
          <a:srgbClr val="999999"/>
        </a:buClr>
        <a:buFont typeface="Arial" pitchFamily="34" charset="0"/>
        <a:buChar char="-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806400" indent="-179388" algn="l" defTabSz="914400" rtl="0" eaLnBrk="1" latinLnBrk="0" hangingPunct="1">
        <a:spcBef>
          <a:spcPts val="300"/>
        </a:spcBef>
        <a:spcAft>
          <a:spcPts val="800"/>
        </a:spcAft>
        <a:buClr>
          <a:srgbClr val="999999"/>
        </a:buClr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806400" indent="-179388" algn="l" defTabSz="914400" rtl="0" eaLnBrk="1" latinLnBrk="0" hangingPunct="1">
        <a:spcBef>
          <a:spcPts val="300"/>
        </a:spcBef>
        <a:spcAft>
          <a:spcPts val="800"/>
        </a:spcAft>
        <a:buClr>
          <a:srgbClr val="999999"/>
        </a:buClr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803275" indent="-179388" algn="l" defTabSz="914400" rtl="0" eaLnBrk="1" latinLnBrk="0" hangingPunct="1">
        <a:spcBef>
          <a:spcPts val="300"/>
        </a:spcBef>
        <a:spcAft>
          <a:spcPts val="800"/>
        </a:spcAft>
        <a:buClr>
          <a:srgbClr val="999999"/>
        </a:buClr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806400" indent="-179388" algn="l" defTabSz="914400" rtl="0" eaLnBrk="1" latinLnBrk="0" hangingPunct="1">
        <a:spcBef>
          <a:spcPts val="300"/>
        </a:spcBef>
        <a:spcAft>
          <a:spcPts val="800"/>
        </a:spcAft>
        <a:buClr>
          <a:srgbClr val="999999"/>
        </a:buClr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70">
          <p15:clr>
            <a:srgbClr val="000000"/>
          </p15:clr>
        </p15:guide>
        <p15:guide id="2" pos="251">
          <p15:clr>
            <a:srgbClr val="000000"/>
          </p15:clr>
        </p15:guide>
        <p15:guide id="3" pos="7432">
          <p15:clr>
            <a:srgbClr val="000000"/>
          </p15:clr>
        </p15:guide>
        <p15:guide id="11" pos="3959">
          <p15:clr>
            <a:srgbClr val="000000"/>
          </p15:clr>
        </p15:guide>
        <p15:guide id="16" pos="3723">
          <p15:clr>
            <a:srgbClr val="000000"/>
          </p15:clr>
        </p15:guide>
        <p15:guide id="17" orient="horz" pos="709">
          <p15:clr>
            <a:srgbClr val="000000"/>
          </p15:clr>
        </p15:guide>
        <p15:guide id="18" orient="horz" pos="2387">
          <p15:clr>
            <a:srgbClr val="000000"/>
          </p15:clr>
        </p15:guide>
        <p15:guide id="20" orient="horz" pos="504">
          <p15:clr>
            <a:srgbClr val="000000"/>
          </p15:clr>
        </p15:guide>
        <p15:guide id="21" orient="horz" pos="114">
          <p15:clr>
            <a:srgbClr val="000000"/>
          </p15:clr>
        </p15:guide>
        <p15:guide id="22" orient="horz" pos="4146">
          <p15:clr>
            <a:srgbClr val="000000"/>
          </p15:clr>
        </p15:guide>
        <p15:guide id="23" pos="2752" userDrawn="1">
          <p15:clr>
            <a:srgbClr val="F26B43"/>
          </p15:clr>
        </p15:guide>
        <p15:guide id="24" orient="horz" pos="4042" userDrawn="1">
          <p15:clr>
            <a:srgbClr val="F26B43"/>
          </p15:clr>
        </p15:guide>
        <p15:guide id="25" pos="211" userDrawn="1">
          <p15:clr>
            <a:srgbClr val="F26B43"/>
          </p15:clr>
        </p15:guide>
        <p15:guide id="26" orient="horz" pos="640" userDrawn="1">
          <p15:clr>
            <a:srgbClr val="F26B43"/>
          </p15:clr>
        </p15:guide>
        <p15:guide id="27" pos="3659" userDrawn="1">
          <p15:clr>
            <a:srgbClr val="F26B43"/>
          </p15:clr>
        </p15:guide>
        <p15:guide id="28" pos="4021" userDrawn="1">
          <p15:clr>
            <a:srgbClr val="F26B43"/>
          </p15:clr>
        </p15:guide>
        <p15:guide id="29" pos="7469" userDrawn="1">
          <p15:clr>
            <a:srgbClr val="F26B43"/>
          </p15:clr>
        </p15:guide>
        <p15:guide id="30" orient="horz" pos="2341" userDrawn="1">
          <p15:clr>
            <a:srgbClr val="F26B43"/>
          </p15:clr>
        </p15:guide>
        <p15:guide id="31" orient="horz" pos="210" userDrawn="1">
          <p15:clr>
            <a:srgbClr val="F26B43"/>
          </p15:clr>
        </p15:guide>
        <p15:guide id="32" pos="4928" userDrawn="1">
          <p15:clr>
            <a:srgbClr val="F26B43"/>
          </p15:clr>
        </p15:guide>
        <p15:guide id="33" pos="5292" userDrawn="1">
          <p15:clr>
            <a:srgbClr val="F26B43"/>
          </p15:clr>
        </p15:guide>
        <p15:guide id="34" pos="2388" userDrawn="1">
          <p15:clr>
            <a:srgbClr val="F26B43"/>
          </p15:clr>
        </p15:guide>
        <p15:guide id="35" orient="horz" pos="4110" userDrawn="1">
          <p15:clr>
            <a:srgbClr val="F26B43"/>
          </p15:clr>
        </p15:guide>
        <p15:guide id="36" orient="horz" pos="2478" userDrawn="1">
          <p15:clr>
            <a:srgbClr val="F26B43"/>
          </p15:clr>
        </p15:guide>
        <p15:guide id="37" orient="horz" pos="220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11" Type="http://schemas.openxmlformats.org/officeDocument/2006/relationships/image" Target="../media/image48.emf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63.png"/><Relationship Id="rId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image" Target="../media/image60.emf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ISO UT auf CEBIS Touch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CVG Academy </a:t>
            </a:r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6441" r="-71" b="56823"/>
          <a:stretch/>
        </p:blipFill>
        <p:spPr/>
      </p:pic>
    </p:spTree>
    <p:extLst>
      <p:ext uri="{BB962C8B-B14F-4D97-AF65-F5344CB8AC3E}">
        <p14:creationId xmlns:p14="http://schemas.microsoft.com/office/powerpoint/2010/main" val="34983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AUX – </a:t>
            </a:r>
            <a:r>
              <a:rPr lang="de-DE" dirty="0" err="1"/>
              <a:t>Auxiliary</a:t>
            </a:r>
            <a:r>
              <a:rPr lang="de-DE" dirty="0"/>
              <a:t> Control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92" y="2273487"/>
            <a:ext cx="2808000" cy="175627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238" y="2273487"/>
            <a:ext cx="2808000" cy="175468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160" y="2273487"/>
            <a:ext cx="2808000" cy="17588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592" y="4096473"/>
            <a:ext cx="2808000" cy="176364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435" y="4102300"/>
            <a:ext cx="2808000" cy="176108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1635" y="4107136"/>
            <a:ext cx="2808000" cy="1756248"/>
          </a:xfrm>
          <a:prstGeom prst="rect">
            <a:avLst/>
          </a:prstGeom>
        </p:spPr>
      </p:pic>
      <p:sp>
        <p:nvSpPr>
          <p:cNvPr id="14" name="Ellipse 13"/>
          <p:cNvSpPr>
            <a:spLocks/>
          </p:cNvSpPr>
          <p:nvPr/>
        </p:nvSpPr>
        <p:spPr>
          <a:xfrm>
            <a:off x="1871316" y="2290903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1</a:t>
            </a:r>
            <a:endParaRPr lang="en-GB" sz="1100" dirty="0"/>
          </a:p>
        </p:txBody>
      </p:sp>
      <p:sp>
        <p:nvSpPr>
          <p:cNvPr id="15" name="Ellipse 14"/>
          <p:cNvSpPr>
            <a:spLocks/>
          </p:cNvSpPr>
          <p:nvPr/>
        </p:nvSpPr>
        <p:spPr>
          <a:xfrm>
            <a:off x="4748238" y="2290673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2</a:t>
            </a:r>
          </a:p>
        </p:txBody>
      </p:sp>
      <p:sp>
        <p:nvSpPr>
          <p:cNvPr id="16" name="Ellipse 15"/>
          <p:cNvSpPr>
            <a:spLocks/>
          </p:cNvSpPr>
          <p:nvPr/>
        </p:nvSpPr>
        <p:spPr>
          <a:xfrm>
            <a:off x="1871316" y="4107136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4</a:t>
            </a:r>
            <a:endParaRPr lang="en-GB" sz="1100" dirty="0"/>
          </a:p>
        </p:txBody>
      </p:sp>
      <p:sp>
        <p:nvSpPr>
          <p:cNvPr id="17" name="Ellipse 16"/>
          <p:cNvSpPr>
            <a:spLocks/>
          </p:cNvSpPr>
          <p:nvPr/>
        </p:nvSpPr>
        <p:spPr>
          <a:xfrm>
            <a:off x="7618110" y="4107136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6</a:t>
            </a:r>
            <a:endParaRPr lang="en-GB" sz="1100" dirty="0"/>
          </a:p>
        </p:txBody>
      </p:sp>
      <p:sp>
        <p:nvSpPr>
          <p:cNvPr id="18" name="Ellipse 17"/>
          <p:cNvSpPr>
            <a:spLocks/>
          </p:cNvSpPr>
          <p:nvPr/>
        </p:nvSpPr>
        <p:spPr>
          <a:xfrm>
            <a:off x="7621635" y="2297004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3</a:t>
            </a:r>
            <a:endParaRPr lang="en-GB" sz="1100" dirty="0"/>
          </a:p>
        </p:txBody>
      </p:sp>
      <p:sp>
        <p:nvSpPr>
          <p:cNvPr id="19" name="Ellipse 18"/>
          <p:cNvSpPr>
            <a:spLocks/>
          </p:cNvSpPr>
          <p:nvPr/>
        </p:nvSpPr>
        <p:spPr>
          <a:xfrm>
            <a:off x="4742278" y="4096473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5</a:t>
            </a:r>
            <a:endParaRPr lang="en-GB" sz="1100" dirty="0"/>
          </a:p>
        </p:txBody>
      </p:sp>
      <p:sp>
        <p:nvSpPr>
          <p:cNvPr id="20" name="Inhaltsplatzhalter 6"/>
          <p:cNvSpPr txBox="1">
            <a:spLocks/>
          </p:cNvSpPr>
          <p:nvPr/>
        </p:nvSpPr>
        <p:spPr>
          <a:xfrm>
            <a:off x="334963" y="1016001"/>
            <a:ext cx="9652492" cy="970305"/>
          </a:xfrm>
          <a:prstGeom prst="rect">
            <a:avLst/>
          </a:prstGeom>
        </p:spPr>
        <p:txBody>
          <a:bodyPr/>
          <a:lstStyle>
            <a:lvl1pPr marL="0" indent="0" algn="l" defTabSz="2286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31775" indent="-231775" algn="l" defTabSz="3143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Wingdings" panose="05000000000000000000" pitchFamily="2" charset="2"/>
              <a:buChar char="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7675" indent="-215900" algn="l" defTabSz="4032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8650" indent="-180975" algn="l" defTabSz="447675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6450" indent="-180000" algn="l" defTabSz="53975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03275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dirty="0" smtClean="0"/>
              <a:t>Assistent: geführter Dialog, Auswahl der </a:t>
            </a:r>
            <a:r>
              <a:rPr lang="de-DE" sz="1400" dirty="0" err="1"/>
              <a:t>A</a:t>
            </a:r>
            <a:r>
              <a:rPr lang="de-DE" sz="1400" dirty="0" err="1" smtClean="0"/>
              <a:t>uxiliary</a:t>
            </a:r>
            <a:r>
              <a:rPr lang="de-DE" sz="1400" dirty="0" smtClean="0"/>
              <a:t> Eingabetasten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dirty="0" smtClean="0"/>
              <a:t>Erst nach der finalen Bestätigung besteht die Zuweisung und wechselt in den aktiven Modus</a:t>
            </a:r>
          </a:p>
        </p:txBody>
      </p:sp>
    </p:spTree>
    <p:extLst>
      <p:ext uri="{BB962C8B-B14F-4D97-AF65-F5344CB8AC3E}">
        <p14:creationId xmlns:p14="http://schemas.microsoft.com/office/powerpoint/2010/main" val="16519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AUX – </a:t>
            </a:r>
            <a:r>
              <a:rPr lang="de-DE" dirty="0" err="1"/>
              <a:t>Auxiliary</a:t>
            </a:r>
            <a:r>
              <a:rPr lang="de-DE" dirty="0"/>
              <a:t> Control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275" y="2399266"/>
            <a:ext cx="2808000" cy="175532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666" y="2399265"/>
            <a:ext cx="2808000" cy="175468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275" y="4210729"/>
            <a:ext cx="2808000" cy="175947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146" y="4212329"/>
            <a:ext cx="2808000" cy="175787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666" y="4218074"/>
            <a:ext cx="2808000" cy="17521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971" y="2399266"/>
            <a:ext cx="2808000" cy="175468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1580431">
            <a:off x="6230612" y="2715628"/>
            <a:ext cx="842763" cy="1922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71450">
              <a:spcBef>
                <a:spcPts val="300"/>
              </a:spcBef>
              <a:spcAft>
                <a:spcPts val="600"/>
              </a:spcAft>
            </a:pPr>
            <a:r>
              <a:rPr lang="de-DE" sz="9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Nur im  AUX-O Modus</a:t>
            </a:r>
            <a:endParaRPr lang="de-DE" sz="9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Ellipse 14"/>
          <p:cNvSpPr>
            <a:spLocks/>
          </p:cNvSpPr>
          <p:nvPr/>
        </p:nvSpPr>
        <p:spPr>
          <a:xfrm>
            <a:off x="1690706" y="2399105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1</a:t>
            </a:r>
            <a:endParaRPr lang="en-GB" sz="1100" dirty="0"/>
          </a:p>
        </p:txBody>
      </p:sp>
      <p:sp>
        <p:nvSpPr>
          <p:cNvPr id="16" name="Ellipse 15"/>
          <p:cNvSpPr>
            <a:spLocks/>
          </p:cNvSpPr>
          <p:nvPr/>
        </p:nvSpPr>
        <p:spPr>
          <a:xfrm>
            <a:off x="4567628" y="2398875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2</a:t>
            </a:r>
          </a:p>
        </p:txBody>
      </p:sp>
      <p:sp>
        <p:nvSpPr>
          <p:cNvPr id="17" name="Ellipse 16"/>
          <p:cNvSpPr>
            <a:spLocks/>
          </p:cNvSpPr>
          <p:nvPr/>
        </p:nvSpPr>
        <p:spPr>
          <a:xfrm>
            <a:off x="1690706" y="4211854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4</a:t>
            </a:r>
            <a:endParaRPr lang="en-GB" sz="1100" dirty="0"/>
          </a:p>
        </p:txBody>
      </p:sp>
      <p:sp>
        <p:nvSpPr>
          <p:cNvPr id="18" name="Ellipse 17"/>
          <p:cNvSpPr>
            <a:spLocks/>
          </p:cNvSpPr>
          <p:nvPr/>
        </p:nvSpPr>
        <p:spPr>
          <a:xfrm>
            <a:off x="7437500" y="4211854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6</a:t>
            </a:r>
            <a:endParaRPr lang="en-GB" sz="1100" dirty="0"/>
          </a:p>
        </p:txBody>
      </p:sp>
      <p:sp>
        <p:nvSpPr>
          <p:cNvPr id="19" name="Ellipse 18"/>
          <p:cNvSpPr>
            <a:spLocks/>
          </p:cNvSpPr>
          <p:nvPr/>
        </p:nvSpPr>
        <p:spPr>
          <a:xfrm>
            <a:off x="7441025" y="2405206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3</a:t>
            </a:r>
            <a:endParaRPr lang="en-GB" sz="1100" dirty="0"/>
          </a:p>
        </p:txBody>
      </p:sp>
      <p:sp>
        <p:nvSpPr>
          <p:cNvPr id="20" name="Ellipse 19"/>
          <p:cNvSpPr>
            <a:spLocks/>
          </p:cNvSpPr>
          <p:nvPr/>
        </p:nvSpPr>
        <p:spPr>
          <a:xfrm>
            <a:off x="4561668" y="4201191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5</a:t>
            </a:r>
            <a:endParaRPr lang="en-GB" sz="1100" dirty="0"/>
          </a:p>
        </p:txBody>
      </p:sp>
      <p:sp>
        <p:nvSpPr>
          <p:cNvPr id="21" name="Inhaltsplatzhalter 6"/>
          <p:cNvSpPr txBox="1">
            <a:spLocks/>
          </p:cNvSpPr>
          <p:nvPr/>
        </p:nvSpPr>
        <p:spPr>
          <a:xfrm>
            <a:off x="334963" y="1016001"/>
            <a:ext cx="9652492" cy="970305"/>
          </a:xfrm>
          <a:prstGeom prst="rect">
            <a:avLst/>
          </a:prstGeom>
        </p:spPr>
        <p:txBody>
          <a:bodyPr/>
          <a:lstStyle>
            <a:lvl1pPr marL="0" indent="0" algn="l" defTabSz="2286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31775" indent="-231775" algn="l" defTabSz="3143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Wingdings" panose="05000000000000000000" pitchFamily="2" charset="2"/>
              <a:buChar char="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7675" indent="-215900" algn="l" defTabSz="4032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8650" indent="-180975" algn="l" defTabSz="447675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6450" indent="-180000" algn="l" defTabSz="53975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03275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dirty="0" smtClean="0"/>
              <a:t>AUX-Tasten lernen durch drücken der entsprechenden AUX-Taste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dirty="0" smtClean="0"/>
              <a:t>In der Applikation muss der Lernmodus gewählt werden, der Bediener gibt die Taste ein durch drücken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dirty="0" smtClean="0"/>
              <a:t>Danach geht es so weiter wie mit dem Assistenten</a:t>
            </a:r>
          </a:p>
        </p:txBody>
      </p:sp>
    </p:spTree>
    <p:extLst>
      <p:ext uri="{BB962C8B-B14F-4D97-AF65-F5344CB8AC3E}">
        <p14:creationId xmlns:p14="http://schemas.microsoft.com/office/powerpoint/2010/main" val="32844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AUX – </a:t>
            </a:r>
            <a:r>
              <a:rPr lang="de-DE" dirty="0" err="1"/>
              <a:t>Auxiliary</a:t>
            </a:r>
            <a:r>
              <a:rPr lang="de-DE" dirty="0"/>
              <a:t> Control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29" y="4580012"/>
            <a:ext cx="2520000" cy="15729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752" y="3798649"/>
            <a:ext cx="2520000" cy="15771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046" y="1945247"/>
            <a:ext cx="2520000" cy="15708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892" y="1132158"/>
            <a:ext cx="2520000" cy="1572900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7460711" y="2556706"/>
            <a:ext cx="144000" cy="1440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3" name="Ellipse 12"/>
          <p:cNvSpPr>
            <a:spLocks/>
          </p:cNvSpPr>
          <p:nvPr/>
        </p:nvSpPr>
        <p:spPr>
          <a:xfrm>
            <a:off x="7199608" y="2533070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1</a:t>
            </a:r>
            <a:endParaRPr lang="en-GB" sz="1100" dirty="0"/>
          </a:p>
        </p:txBody>
      </p:sp>
      <p:sp>
        <p:nvSpPr>
          <p:cNvPr id="14" name="Rechteck 13"/>
          <p:cNvSpPr/>
          <p:nvPr/>
        </p:nvSpPr>
        <p:spPr>
          <a:xfrm>
            <a:off x="8836122" y="1236110"/>
            <a:ext cx="169810" cy="17364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/>
          </a:p>
        </p:txBody>
      </p:sp>
      <p:sp>
        <p:nvSpPr>
          <p:cNvPr id="15" name="Rechteck 14"/>
          <p:cNvSpPr/>
          <p:nvPr/>
        </p:nvSpPr>
        <p:spPr>
          <a:xfrm>
            <a:off x="8836122" y="1424853"/>
            <a:ext cx="972770" cy="73899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6" name="Ellipse 15"/>
          <p:cNvSpPr>
            <a:spLocks/>
          </p:cNvSpPr>
          <p:nvPr/>
        </p:nvSpPr>
        <p:spPr>
          <a:xfrm>
            <a:off x="8604935" y="1213049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2</a:t>
            </a:r>
          </a:p>
        </p:txBody>
      </p:sp>
      <p:sp>
        <p:nvSpPr>
          <p:cNvPr id="17" name="Rechteck 16"/>
          <p:cNvSpPr/>
          <p:nvPr/>
        </p:nvSpPr>
        <p:spPr>
          <a:xfrm>
            <a:off x="10640067" y="2061362"/>
            <a:ext cx="175275" cy="17364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/>
          </a:p>
        </p:txBody>
      </p:sp>
      <p:sp>
        <p:nvSpPr>
          <p:cNvPr id="18" name="Rechteck 17"/>
          <p:cNvSpPr/>
          <p:nvPr/>
        </p:nvSpPr>
        <p:spPr>
          <a:xfrm>
            <a:off x="10420849" y="2240580"/>
            <a:ext cx="968717" cy="611356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9" name="Ellipse 18"/>
          <p:cNvSpPr>
            <a:spLocks/>
          </p:cNvSpPr>
          <p:nvPr/>
        </p:nvSpPr>
        <p:spPr>
          <a:xfrm>
            <a:off x="10216477" y="2033538"/>
            <a:ext cx="204372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3</a:t>
            </a:r>
            <a:endParaRPr lang="en-GB" sz="1100" dirty="0"/>
          </a:p>
        </p:txBody>
      </p:sp>
      <p:sp>
        <p:nvSpPr>
          <p:cNvPr id="20" name="Rechteck 19"/>
          <p:cNvSpPr/>
          <p:nvPr/>
        </p:nvSpPr>
        <p:spPr>
          <a:xfrm>
            <a:off x="8812461" y="3915158"/>
            <a:ext cx="169810" cy="17364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/>
          </a:p>
        </p:txBody>
      </p:sp>
      <p:sp>
        <p:nvSpPr>
          <p:cNvPr id="21" name="Rechteck 20"/>
          <p:cNvSpPr/>
          <p:nvPr/>
        </p:nvSpPr>
        <p:spPr>
          <a:xfrm>
            <a:off x="8812461" y="4103901"/>
            <a:ext cx="972770" cy="73899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22" name="Ellipse 21"/>
          <p:cNvSpPr>
            <a:spLocks/>
          </p:cNvSpPr>
          <p:nvPr/>
        </p:nvSpPr>
        <p:spPr>
          <a:xfrm>
            <a:off x="8581274" y="3892097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4</a:t>
            </a:r>
            <a:endParaRPr lang="en-GB" sz="1100" dirty="0"/>
          </a:p>
        </p:txBody>
      </p:sp>
      <p:sp>
        <p:nvSpPr>
          <p:cNvPr id="23" name="Rechteck 22"/>
          <p:cNvSpPr/>
          <p:nvPr/>
        </p:nvSpPr>
        <p:spPr>
          <a:xfrm>
            <a:off x="10451454" y="4690356"/>
            <a:ext cx="169810" cy="17364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/>
          </a:p>
        </p:txBody>
      </p:sp>
      <p:sp>
        <p:nvSpPr>
          <p:cNvPr id="24" name="Rechteck 23"/>
          <p:cNvSpPr/>
          <p:nvPr/>
        </p:nvSpPr>
        <p:spPr>
          <a:xfrm>
            <a:off x="10451454" y="4879099"/>
            <a:ext cx="972770" cy="127381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25" name="Ellipse 24"/>
          <p:cNvSpPr>
            <a:spLocks/>
          </p:cNvSpPr>
          <p:nvPr/>
        </p:nvSpPr>
        <p:spPr>
          <a:xfrm>
            <a:off x="10220267" y="4667295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5</a:t>
            </a:r>
          </a:p>
        </p:txBody>
      </p:sp>
      <p:sp>
        <p:nvSpPr>
          <p:cNvPr id="26" name="Inhaltsplatzhalter 6"/>
          <p:cNvSpPr txBox="1">
            <a:spLocks/>
          </p:cNvSpPr>
          <p:nvPr/>
        </p:nvSpPr>
        <p:spPr>
          <a:xfrm>
            <a:off x="334963" y="1016000"/>
            <a:ext cx="5112023" cy="4856655"/>
          </a:xfrm>
          <a:prstGeom prst="rect">
            <a:avLst/>
          </a:prstGeom>
        </p:spPr>
        <p:txBody>
          <a:bodyPr/>
          <a:lstStyle>
            <a:lvl1pPr marL="0" indent="0" algn="l" defTabSz="2286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31775" indent="-231775" algn="l" defTabSz="3143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Wingdings" panose="05000000000000000000" pitchFamily="2" charset="2"/>
              <a:buChar char="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7675" indent="-215900" algn="l" defTabSz="4032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8650" indent="-180975" algn="l" defTabSz="447675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6450" indent="-180000" algn="l" defTabSz="53975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03275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228600">
              <a:buClr>
                <a:schemeClr val="accent5"/>
              </a:buClr>
            </a:pPr>
            <a:r>
              <a:rPr lang="de-DE" sz="1400" dirty="0" smtClean="0"/>
              <a:t>Durch drücken der Funktionstaste in der Fußzeile gelangt man in die Übersicht über die Funktionstasten (1)</a:t>
            </a:r>
          </a:p>
          <a:p>
            <a:pPr lvl="1" defTabSz="228600">
              <a:buClr>
                <a:schemeClr val="accent5"/>
              </a:buClr>
            </a:pPr>
            <a:r>
              <a:rPr lang="de-DE" sz="1400" dirty="0" smtClean="0"/>
              <a:t>Die Übersicht ist aufgeteilt in Traktorfunktionen und ISOBUS-Funktionen (2)</a:t>
            </a:r>
          </a:p>
          <a:p>
            <a:pPr lvl="1" defTabSz="228600">
              <a:buClr>
                <a:schemeClr val="accent5"/>
              </a:buClr>
            </a:pPr>
            <a:r>
              <a:rPr lang="de-DE" sz="1400" dirty="0" smtClean="0"/>
              <a:t>Die F-Tasten müssen dem ISOBUS zugewiesen werden, damit sie verfügbar sind (3)</a:t>
            </a:r>
          </a:p>
          <a:p>
            <a:pPr marL="0" lvl="1" indent="0" defTabSz="228600">
              <a:buClr>
                <a:schemeClr val="accent5"/>
              </a:buClr>
              <a:buNone/>
            </a:pPr>
            <a:r>
              <a:rPr lang="de-DE" sz="1400" dirty="0" smtClean="0"/>
              <a:t>AUX Startverhalten</a:t>
            </a:r>
          </a:p>
          <a:p>
            <a:pPr lvl="1" defTabSz="228600">
              <a:buClr>
                <a:schemeClr val="accent5"/>
              </a:buClr>
            </a:pPr>
            <a:r>
              <a:rPr lang="de-DE" sz="1400" dirty="0" smtClean="0"/>
              <a:t>Beim Starten des ISOBUS UT werden die bestehenden Zuweisungen zur Bestätigung angezeigt (4)</a:t>
            </a:r>
          </a:p>
          <a:p>
            <a:pPr lvl="1" defTabSz="228600">
              <a:buClr>
                <a:schemeClr val="accent5"/>
              </a:buClr>
            </a:pPr>
            <a:r>
              <a:rPr lang="de-DE" sz="1400" dirty="0" smtClean="0"/>
              <a:t>Sind mehr Zuweisungen vorhanden als Platz in der Anzeige ist, muss man die Liste nach unten scrollen. Erst danach wird der Bestätigungsbutton freigegeben (5)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8271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ISOBUS-Diagnose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b="8346"/>
          <a:stretch/>
        </p:blipFill>
        <p:spPr>
          <a:xfrm>
            <a:off x="7233288" y="1112003"/>
            <a:ext cx="4135332" cy="237204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620" y="4551078"/>
            <a:ext cx="2520000" cy="157901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288" y="3775822"/>
            <a:ext cx="2520000" cy="157758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0787700" y="3105267"/>
            <a:ext cx="581025" cy="31859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2" name="Rechteck 11"/>
          <p:cNvSpPr/>
          <p:nvPr/>
        </p:nvSpPr>
        <p:spPr>
          <a:xfrm>
            <a:off x="9753288" y="1686678"/>
            <a:ext cx="1034412" cy="29137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3" name="Rechteck 12"/>
          <p:cNvSpPr/>
          <p:nvPr/>
        </p:nvSpPr>
        <p:spPr>
          <a:xfrm>
            <a:off x="8779717" y="3892336"/>
            <a:ext cx="169810" cy="17364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/>
          </a:p>
        </p:txBody>
      </p:sp>
      <p:sp>
        <p:nvSpPr>
          <p:cNvPr id="14" name="Rechteck 13"/>
          <p:cNvSpPr/>
          <p:nvPr/>
        </p:nvSpPr>
        <p:spPr>
          <a:xfrm>
            <a:off x="10563490" y="4667534"/>
            <a:ext cx="169810" cy="17364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/>
          </a:p>
        </p:txBody>
      </p:sp>
      <p:sp>
        <p:nvSpPr>
          <p:cNvPr id="15" name="Ellipse 14"/>
          <p:cNvSpPr>
            <a:spLocks/>
          </p:cNvSpPr>
          <p:nvPr/>
        </p:nvSpPr>
        <p:spPr>
          <a:xfrm>
            <a:off x="10688700" y="1462684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1</a:t>
            </a:r>
            <a:endParaRPr lang="en-GB" sz="1100" dirty="0"/>
          </a:p>
        </p:txBody>
      </p:sp>
      <p:sp>
        <p:nvSpPr>
          <p:cNvPr id="16" name="Ellipse 15"/>
          <p:cNvSpPr>
            <a:spLocks/>
          </p:cNvSpPr>
          <p:nvPr/>
        </p:nvSpPr>
        <p:spPr>
          <a:xfrm>
            <a:off x="10598898" y="2881273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1</a:t>
            </a:r>
            <a:endParaRPr lang="en-GB" sz="1100" dirty="0"/>
          </a:p>
        </p:txBody>
      </p:sp>
      <p:sp>
        <p:nvSpPr>
          <p:cNvPr id="17" name="Rechteck 16"/>
          <p:cNvSpPr/>
          <p:nvPr/>
        </p:nvSpPr>
        <p:spPr>
          <a:xfrm>
            <a:off x="7514118" y="1298407"/>
            <a:ext cx="2239170" cy="199231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8" name="Ellipse 17"/>
          <p:cNvSpPr>
            <a:spLocks/>
          </p:cNvSpPr>
          <p:nvPr/>
        </p:nvSpPr>
        <p:spPr>
          <a:xfrm>
            <a:off x="7271507" y="1307108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2</a:t>
            </a:r>
            <a:endParaRPr lang="en-GB" sz="1100" dirty="0"/>
          </a:p>
        </p:txBody>
      </p:sp>
      <p:sp>
        <p:nvSpPr>
          <p:cNvPr id="19" name="Rechteck 18"/>
          <p:cNvSpPr/>
          <p:nvPr/>
        </p:nvSpPr>
        <p:spPr>
          <a:xfrm>
            <a:off x="7385126" y="4010269"/>
            <a:ext cx="1238493" cy="17364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/>
          </a:p>
        </p:txBody>
      </p:sp>
      <p:sp>
        <p:nvSpPr>
          <p:cNvPr id="20" name="Ellipse 19"/>
          <p:cNvSpPr>
            <a:spLocks/>
          </p:cNvSpPr>
          <p:nvPr/>
        </p:nvSpPr>
        <p:spPr>
          <a:xfrm>
            <a:off x="8554499" y="3793336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3</a:t>
            </a:r>
            <a:endParaRPr lang="en-GB" sz="1100" dirty="0"/>
          </a:p>
        </p:txBody>
      </p:sp>
      <p:sp>
        <p:nvSpPr>
          <p:cNvPr id="21" name="Ellipse 20"/>
          <p:cNvSpPr>
            <a:spLocks/>
          </p:cNvSpPr>
          <p:nvPr/>
        </p:nvSpPr>
        <p:spPr>
          <a:xfrm>
            <a:off x="10787700" y="4668849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4</a:t>
            </a:r>
          </a:p>
        </p:txBody>
      </p:sp>
      <p:sp>
        <p:nvSpPr>
          <p:cNvPr id="22" name="Inhaltsplatzhalter 6"/>
          <p:cNvSpPr txBox="1">
            <a:spLocks/>
          </p:cNvSpPr>
          <p:nvPr/>
        </p:nvSpPr>
        <p:spPr>
          <a:xfrm>
            <a:off x="334963" y="1016000"/>
            <a:ext cx="5112023" cy="4856655"/>
          </a:xfrm>
          <a:prstGeom prst="rect">
            <a:avLst/>
          </a:prstGeom>
        </p:spPr>
        <p:txBody>
          <a:bodyPr/>
          <a:lstStyle>
            <a:lvl1pPr marL="0" indent="0" algn="l" defTabSz="2286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31775" indent="-231775" algn="l" defTabSz="3143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Wingdings" panose="05000000000000000000" pitchFamily="2" charset="2"/>
              <a:buChar char="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7675" indent="-215900" algn="l" defTabSz="4032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8650" indent="-180975" algn="l" defTabSz="447675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6450" indent="-180000" algn="l" defTabSz="53975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03275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dirty="0" smtClean="0"/>
              <a:t>Unter dem Menü Wartung -&gt; ISOBUS Diagnose sind alle verfügbaren ISOBUS-Teilnehmer aufgeführt (1)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dirty="0" smtClean="0"/>
              <a:t>Informationen über die Teilnehmer (2):</a:t>
            </a:r>
          </a:p>
          <a:p>
            <a:pPr marL="517525" lvl="1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Status (immer grün)</a:t>
            </a:r>
          </a:p>
          <a:p>
            <a:pPr marL="517525" lvl="1" indent="-285750">
              <a:buFont typeface="Arial" panose="020B0604020202020204" pitchFamily="34" charset="0"/>
              <a:buChar char="•"/>
            </a:pPr>
            <a:r>
              <a:rPr lang="de-DE" sz="1400" dirty="0" err="1" smtClean="0"/>
              <a:t>Workingset</a:t>
            </a:r>
            <a:r>
              <a:rPr lang="de-DE" sz="1400" dirty="0" smtClean="0"/>
              <a:t> Bezeichnung (wenn der </a:t>
            </a:r>
            <a:r>
              <a:rPr lang="de-DE" sz="1400" dirty="0" err="1"/>
              <a:t>O</a:t>
            </a:r>
            <a:r>
              <a:rPr lang="de-DE" sz="1400" dirty="0" err="1" smtClean="0"/>
              <a:t>bject</a:t>
            </a:r>
            <a:r>
              <a:rPr lang="de-DE" sz="1400" dirty="0" smtClean="0"/>
              <a:t> Pool hochgeladen ist)</a:t>
            </a:r>
          </a:p>
          <a:p>
            <a:pPr marL="517525" lvl="1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Hersteller</a:t>
            </a:r>
          </a:p>
          <a:p>
            <a:pPr marL="517525" lvl="1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Gerätetyp</a:t>
            </a:r>
          </a:p>
          <a:p>
            <a:pPr marL="517525" lvl="1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Name vom </a:t>
            </a:r>
            <a:r>
              <a:rPr lang="de-DE" sz="1400" dirty="0" err="1" smtClean="0"/>
              <a:t>Object</a:t>
            </a:r>
            <a:r>
              <a:rPr lang="de-DE" sz="1400" dirty="0" smtClean="0"/>
              <a:t> Pool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Ein Gerät kann in mehreren Zeilen dargestellt sein, wenn es z.B. ein UT </a:t>
            </a:r>
            <a:r>
              <a:rPr lang="de-DE" sz="1400" dirty="0" err="1" smtClean="0"/>
              <a:t>Workingset</a:t>
            </a:r>
            <a:r>
              <a:rPr lang="de-DE" sz="1400" dirty="0" smtClean="0"/>
              <a:t> und einen TC Client besitzt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Wählt man einen Teilnehmer aus, werden detaillierte Informationen angezeigt (3)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Beim auswählen der ISOBUS Diagnosedaten, werden weitere detaillierte Informationen angezeigt, z.B. Softwarestände des Teilnehmers (4)</a:t>
            </a:r>
          </a:p>
        </p:txBody>
      </p:sp>
    </p:spTree>
    <p:extLst>
      <p:ext uri="{BB962C8B-B14F-4D97-AF65-F5344CB8AC3E}">
        <p14:creationId xmlns:p14="http://schemas.microsoft.com/office/powerpoint/2010/main" val="13289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Alarmmeldungen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987" y="1016000"/>
            <a:ext cx="6410580" cy="4011395"/>
          </a:xfrm>
          <a:prstGeom prst="rect">
            <a:avLst/>
          </a:prstGeom>
        </p:spPr>
      </p:pic>
      <p:sp>
        <p:nvSpPr>
          <p:cNvPr id="24" name="Rechteck 23"/>
          <p:cNvSpPr/>
          <p:nvPr/>
        </p:nvSpPr>
        <p:spPr>
          <a:xfrm>
            <a:off x="9013733" y="2695216"/>
            <a:ext cx="303687" cy="29235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/>
          </a:p>
        </p:txBody>
      </p:sp>
      <p:sp>
        <p:nvSpPr>
          <p:cNvPr id="25" name="Rechteck 24"/>
          <p:cNvSpPr/>
          <p:nvPr/>
        </p:nvSpPr>
        <p:spPr>
          <a:xfrm>
            <a:off x="8378465" y="1564498"/>
            <a:ext cx="355631" cy="2160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/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334963" y="1016000"/>
            <a:ext cx="5112023" cy="4856655"/>
          </a:xfrm>
          <a:prstGeom prst="rect">
            <a:avLst/>
          </a:prstGeom>
        </p:spPr>
        <p:txBody>
          <a:bodyPr/>
          <a:lstStyle>
            <a:lvl1pPr marL="0" indent="0" algn="l" defTabSz="2286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31775" indent="-231775" algn="l" defTabSz="3143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Wingdings" panose="05000000000000000000" pitchFamily="2" charset="2"/>
              <a:buChar char="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7675" indent="-215900" algn="l" defTabSz="4032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8650" indent="-180975" algn="l" defTabSz="447675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6450" indent="-180000" algn="l" defTabSz="53975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03275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 smtClean="0"/>
              <a:t>Alarmmeldung mit höchster Priorität: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In der Straßen- oder Feldanzeige werden die ISOBUS-Alarmmeldungen in Vollbild angezeigt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Bestätigung mit dem „X“ oder „ACK“ Button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Meldungen mit niedriger Priorität (Warnungen oder Informationen) werden in der Fußzeile dargestellt</a:t>
            </a:r>
          </a:p>
        </p:txBody>
      </p:sp>
    </p:spTree>
    <p:extLst>
      <p:ext uri="{BB962C8B-B14F-4D97-AF65-F5344CB8AC3E}">
        <p14:creationId xmlns:p14="http://schemas.microsoft.com/office/powerpoint/2010/main" val="38857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ISO UT Nachrüstung auf CEBIS TOUCH für CT</a:t>
            </a: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671599" y="1010264"/>
            <a:ext cx="10753559" cy="777842"/>
            <a:chOff x="671599" y="1171629"/>
            <a:chExt cx="10753559" cy="777842"/>
          </a:xfrm>
        </p:grpSpPr>
        <p:sp>
          <p:nvSpPr>
            <p:cNvPr id="11" name="Rechteck 111"/>
            <p:cNvSpPr>
              <a:spLocks noChangeArrowheads="1"/>
            </p:cNvSpPr>
            <p:nvPr/>
          </p:nvSpPr>
          <p:spPr bwMode="auto">
            <a:xfrm>
              <a:off x="4510571" y="1248694"/>
              <a:ext cx="2141725" cy="636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de-DE" altLang="de-DE" sz="1000" kern="0" dirty="0">
                  <a:solidFill>
                    <a:srgbClr val="000000"/>
                  </a:solidFill>
                </a:rPr>
                <a:t> </a:t>
              </a:r>
              <a:r>
                <a:rPr lang="de-DE" altLang="de-DE" sz="1200" kern="0" dirty="0">
                  <a:solidFill>
                    <a:srgbClr val="000000"/>
                  </a:solidFill>
                </a:rPr>
                <a:t>AXION </a:t>
              </a:r>
              <a:r>
                <a:rPr lang="de-DE" altLang="de-DE" sz="1200" b="1" kern="0" dirty="0">
                  <a:solidFill>
                    <a:srgbClr val="000000"/>
                  </a:solidFill>
                </a:rPr>
                <a:t>800 </a:t>
              </a:r>
              <a:endParaRPr lang="de-DE" altLang="de-DE" sz="1200" b="1" kern="0" dirty="0" smtClean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de-DE" altLang="de-DE" sz="1200" b="1" kern="0" dirty="0" smtClean="0">
                  <a:solidFill>
                    <a:srgbClr val="000000"/>
                  </a:solidFill>
                </a:rPr>
                <a:t>A60/A61</a:t>
              </a:r>
              <a:r>
                <a:rPr lang="de-DE" altLang="de-DE" sz="1200" kern="0" dirty="0" smtClean="0">
                  <a:solidFill>
                    <a:srgbClr val="000000"/>
                  </a:solidFill>
                </a:rPr>
                <a:t> ab </a:t>
              </a:r>
              <a:br>
                <a:rPr lang="de-DE" altLang="de-DE" sz="1200" kern="0" dirty="0" smtClean="0">
                  <a:solidFill>
                    <a:srgbClr val="000000"/>
                  </a:solidFill>
                </a:rPr>
              </a:br>
              <a:r>
                <a:rPr lang="de-DE" altLang="de-DE" sz="1200" b="1" kern="0" dirty="0" smtClean="0">
                  <a:solidFill>
                    <a:srgbClr val="000000"/>
                  </a:solidFill>
                </a:rPr>
                <a:t>S/N A6000100 / A6100100</a:t>
              </a:r>
              <a:endParaRPr lang="de-DE" altLang="de-DE" sz="12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5" name="Rechteck 111"/>
            <p:cNvSpPr>
              <a:spLocks noChangeArrowheads="1"/>
            </p:cNvSpPr>
            <p:nvPr/>
          </p:nvSpPr>
          <p:spPr bwMode="auto">
            <a:xfrm>
              <a:off x="6911350" y="1219564"/>
              <a:ext cx="3949882" cy="65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de-DE" altLang="de-DE" sz="1000" kern="0" dirty="0">
                  <a:solidFill>
                    <a:srgbClr val="000000"/>
                  </a:solidFill>
                </a:rPr>
                <a:t> </a:t>
              </a:r>
              <a:r>
                <a:rPr lang="de-DE" altLang="de-DE" sz="1200" kern="0" dirty="0">
                  <a:solidFill>
                    <a:srgbClr val="000000"/>
                  </a:solidFill>
                </a:rPr>
                <a:t>ARION </a:t>
              </a:r>
              <a:r>
                <a:rPr lang="de-DE" altLang="de-DE" sz="1200" b="1" kern="0" dirty="0">
                  <a:solidFill>
                    <a:srgbClr val="000000"/>
                  </a:solidFill>
                </a:rPr>
                <a:t>500/600</a:t>
              </a:r>
              <a:r>
                <a:rPr lang="de-DE" altLang="de-DE" sz="1200" kern="0" dirty="0">
                  <a:solidFill>
                    <a:srgbClr val="000000"/>
                  </a:solidFill>
                </a:rPr>
                <a:t/>
              </a:r>
              <a:br>
                <a:rPr lang="de-DE" altLang="de-DE" sz="1200" kern="0" dirty="0">
                  <a:solidFill>
                    <a:srgbClr val="000000"/>
                  </a:solidFill>
                </a:rPr>
              </a:br>
              <a:r>
                <a:rPr lang="de-DE" altLang="de-DE" sz="1200" b="1" kern="0" dirty="0" smtClean="0">
                  <a:solidFill>
                    <a:srgbClr val="000000"/>
                  </a:solidFill>
                </a:rPr>
                <a:t>A74/75/76/77 </a:t>
              </a:r>
              <a:r>
                <a:rPr lang="de-DE" altLang="de-DE" sz="1200" kern="0" dirty="0" smtClean="0">
                  <a:solidFill>
                    <a:srgbClr val="000000"/>
                  </a:solidFill>
                </a:rPr>
                <a:t>ab</a:t>
              </a:r>
              <a:br>
                <a:rPr lang="de-DE" altLang="de-DE" sz="1200" kern="0" dirty="0" smtClean="0">
                  <a:solidFill>
                    <a:srgbClr val="000000"/>
                  </a:solidFill>
                </a:rPr>
              </a:br>
              <a:r>
                <a:rPr lang="de-DE" altLang="de-DE" sz="1200" kern="0" dirty="0" smtClean="0">
                  <a:solidFill>
                    <a:srgbClr val="000000"/>
                  </a:solidFill>
                </a:rPr>
                <a:t> </a:t>
              </a:r>
              <a:r>
                <a:rPr lang="de-DE" altLang="de-DE" sz="1200" b="1" kern="0" dirty="0" smtClean="0">
                  <a:solidFill>
                    <a:srgbClr val="000000"/>
                  </a:solidFill>
                </a:rPr>
                <a:t>S/N A7400050 / A7500050 / A7600050 / A7700050</a:t>
              </a:r>
              <a:endParaRPr lang="de-DE" altLang="de-DE" sz="12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feld 34"/>
            <p:cNvSpPr txBox="1">
              <a:spLocks noChangeArrowheads="1"/>
            </p:cNvSpPr>
            <p:nvPr/>
          </p:nvSpPr>
          <p:spPr bwMode="auto">
            <a:xfrm>
              <a:off x="671599" y="1171629"/>
              <a:ext cx="1233912" cy="777842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GB" sz="1200" b="1" kern="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Maschine</a:t>
              </a:r>
              <a:endParaRPr lang="en-GB" sz="1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1905511" y="1171629"/>
              <a:ext cx="9519647" cy="770936"/>
            </a:xfrm>
            <a:prstGeom prst="rect">
              <a:avLst/>
            </a:prstGeom>
            <a:noFill/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20000"/>
                </a:spcBef>
                <a:spcAft>
                  <a:spcPct val="0"/>
                </a:spcAft>
                <a:defRPr/>
              </a:pPr>
              <a:endParaRPr lang="de-DE" b="1" kern="0">
                <a:solidFill>
                  <a:srgbClr val="000000"/>
                </a:solidFill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2726792" y="1218898"/>
              <a:ext cx="118974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/>
                <a:t>AXION </a:t>
              </a:r>
              <a:r>
                <a:rPr lang="de-DE" sz="1200" b="1" dirty="0" smtClean="0"/>
                <a:t>900</a:t>
              </a:r>
            </a:p>
            <a:p>
              <a:pPr algn="ctr"/>
              <a:r>
                <a:rPr lang="de-DE" altLang="de-DE" sz="1200" b="1" kern="0" dirty="0">
                  <a:solidFill>
                    <a:srgbClr val="000000"/>
                  </a:solidFill>
                </a:rPr>
                <a:t>A44 </a:t>
              </a:r>
              <a:r>
                <a:rPr lang="de-DE" altLang="de-DE" sz="1200" kern="0" dirty="0" smtClean="0">
                  <a:solidFill>
                    <a:srgbClr val="000000"/>
                  </a:solidFill>
                </a:rPr>
                <a:t>ab </a:t>
              </a:r>
              <a:r>
                <a:rPr lang="de-DE" altLang="de-DE" sz="1200" kern="0" dirty="0">
                  <a:solidFill>
                    <a:srgbClr val="000000"/>
                  </a:solidFill>
                </a:rPr>
                <a:t/>
              </a:r>
              <a:br>
                <a:rPr lang="de-DE" altLang="de-DE" sz="1200" kern="0" dirty="0">
                  <a:solidFill>
                    <a:srgbClr val="000000"/>
                  </a:solidFill>
                </a:rPr>
              </a:br>
              <a:r>
                <a:rPr lang="de-DE" altLang="de-DE" sz="1200" b="1" kern="0" dirty="0">
                  <a:solidFill>
                    <a:srgbClr val="000000"/>
                  </a:solidFill>
                </a:rPr>
                <a:t>S/N </a:t>
              </a:r>
              <a:r>
                <a:rPr lang="de-DE" altLang="de-DE" sz="1200" b="1" kern="0" dirty="0" smtClean="0">
                  <a:solidFill>
                    <a:srgbClr val="000000"/>
                  </a:solidFill>
                </a:rPr>
                <a:t>A4400201</a:t>
              </a:r>
              <a:endParaRPr lang="de-DE" altLang="de-DE" sz="1200" b="1" kern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19" name="Line 13"/>
          <p:cNvSpPr>
            <a:spLocks noChangeShapeType="1"/>
          </p:cNvSpPr>
          <p:nvPr/>
        </p:nvSpPr>
        <p:spPr bwMode="auto">
          <a:xfrm>
            <a:off x="879597" y="4585571"/>
            <a:ext cx="5032825" cy="0"/>
          </a:xfrm>
          <a:prstGeom prst="line">
            <a:avLst/>
          </a:prstGeom>
          <a:noFill/>
          <a:ln w="12700">
            <a:solidFill>
              <a:srgbClr val="E27036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Pfeil nach rechts 19"/>
          <p:cNvSpPr/>
          <p:nvPr/>
        </p:nvSpPr>
        <p:spPr bwMode="auto">
          <a:xfrm rot="16200000">
            <a:off x="948527" y="5704821"/>
            <a:ext cx="808176" cy="496180"/>
          </a:xfrm>
          <a:prstGeom prst="rightArrow">
            <a:avLst/>
          </a:prstGeom>
          <a:solidFill>
            <a:srgbClr val="D4D4D4"/>
          </a:solidFill>
          <a:ln w="19050" cap="flat" cmpd="sng" algn="ctr">
            <a:solidFill>
              <a:srgbClr val="D4D4D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68824" y="5773983"/>
            <a:ext cx="120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Maschine w/o</a:t>
            </a:r>
            <a:r>
              <a:rPr kumimoji="0" lang="de-DE" sz="1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ISOBUS Vorbereitung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>
            <a:off x="1761681" y="4167154"/>
            <a:ext cx="971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ITE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module (</a:t>
            </a: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A107)</a:t>
            </a:r>
            <a:endParaRPr kumimoji="0" lang="de-DE" alt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97" y="5556369"/>
            <a:ext cx="582481" cy="551395"/>
          </a:xfrm>
          <a:prstGeom prst="rect">
            <a:avLst/>
          </a:prstGeom>
          <a:ln>
            <a:noFill/>
          </a:ln>
        </p:spPr>
      </p:pic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854369" y="5500015"/>
            <a:ext cx="5058054" cy="0"/>
          </a:xfrm>
          <a:prstGeom prst="line">
            <a:avLst/>
          </a:prstGeom>
          <a:noFill/>
          <a:ln w="12700">
            <a:solidFill>
              <a:srgbClr val="E27036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Pfeil nach rechts 24"/>
          <p:cNvSpPr/>
          <p:nvPr/>
        </p:nvSpPr>
        <p:spPr bwMode="auto">
          <a:xfrm rot="16200000">
            <a:off x="987486" y="3892602"/>
            <a:ext cx="723063" cy="496180"/>
          </a:xfrm>
          <a:prstGeom prst="rightArrow">
            <a:avLst/>
          </a:prstGeom>
          <a:solidFill>
            <a:srgbClr val="D4D4D4"/>
          </a:solidFill>
          <a:ln w="19050" cap="flat" cmpd="sng" algn="ctr">
            <a:solidFill>
              <a:srgbClr val="D4D4D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87537" y="4045117"/>
            <a:ext cx="1117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ISOBUS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Textfeld 166"/>
          <p:cNvSpPr txBox="1">
            <a:spLocks noChangeArrowheads="1"/>
          </p:cNvSpPr>
          <p:nvPr/>
        </p:nvSpPr>
        <p:spPr bwMode="auto">
          <a:xfrm>
            <a:off x="2046443" y="6084789"/>
            <a:ext cx="1224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000" kern="0" dirty="0" smtClean="0">
                <a:solidFill>
                  <a:srgbClr val="000000"/>
                </a:solidFill>
              </a:rPr>
              <a:t>CMOTION </a:t>
            </a: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(C001)</a:t>
            </a:r>
            <a:endParaRPr kumimoji="0" lang="de-DE" alt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Pfeil nach rechts 27"/>
          <p:cNvSpPr/>
          <p:nvPr/>
        </p:nvSpPr>
        <p:spPr bwMode="auto">
          <a:xfrm rot="16200000">
            <a:off x="967746" y="3017696"/>
            <a:ext cx="700470" cy="496180"/>
          </a:xfrm>
          <a:prstGeom prst="rightArrow">
            <a:avLst/>
          </a:prstGeom>
          <a:solidFill>
            <a:srgbClr val="D4D4D4"/>
          </a:solidFill>
          <a:ln w="19050" cap="flat" cmpd="sng" algn="ctr">
            <a:solidFill>
              <a:srgbClr val="D4D4D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91240" y="3172754"/>
            <a:ext cx="1259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kern="0" dirty="0" smtClean="0">
                <a:solidFill>
                  <a:srgbClr val="000000"/>
                </a:solidFill>
                <a:latin typeface="Arial"/>
                <a:cs typeface="Arial"/>
              </a:rPr>
              <a:t>Vorbereitet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Rectangle 76"/>
          <p:cNvSpPr/>
          <p:nvPr/>
        </p:nvSpPr>
        <p:spPr>
          <a:xfrm>
            <a:off x="4863996" y="2939566"/>
            <a:ext cx="1010462" cy="655080"/>
          </a:xfrm>
          <a:prstGeom prst="rect">
            <a:avLst/>
          </a:prstGeom>
          <a:solidFill>
            <a:srgbClr val="E6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1000" kern="0" dirty="0" smtClean="0">
                <a:solidFill>
                  <a:prstClr val="black"/>
                </a:solidFill>
              </a:rPr>
              <a:t>00 2734 574.0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 flipV="1">
            <a:off x="4821558" y="1933254"/>
            <a:ext cx="0" cy="4423659"/>
          </a:xfrm>
          <a:prstGeom prst="line">
            <a:avLst/>
          </a:prstGeom>
          <a:noFill/>
          <a:ln w="12700">
            <a:solidFill>
              <a:srgbClr val="E27036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 flipV="1">
            <a:off x="5912422" y="1933253"/>
            <a:ext cx="0" cy="4423659"/>
          </a:xfrm>
          <a:prstGeom prst="line">
            <a:avLst/>
          </a:prstGeom>
          <a:noFill/>
          <a:ln w="12700">
            <a:solidFill>
              <a:srgbClr val="E27036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V="1">
            <a:off x="879597" y="2825639"/>
            <a:ext cx="5032825" cy="0"/>
          </a:xfrm>
          <a:prstGeom prst="line">
            <a:avLst/>
          </a:prstGeom>
          <a:noFill/>
          <a:ln w="12700">
            <a:solidFill>
              <a:srgbClr val="E27036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Rectangle 76"/>
          <p:cNvSpPr/>
          <p:nvPr/>
        </p:nvSpPr>
        <p:spPr>
          <a:xfrm>
            <a:off x="2802384" y="2968988"/>
            <a:ext cx="928311" cy="630270"/>
          </a:xfrm>
          <a:prstGeom prst="rect">
            <a:avLst/>
          </a:prstGeom>
          <a:solidFill>
            <a:srgbClr val="E6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Y-Kabel für Nachrüstsatz</a:t>
            </a:r>
            <a:endParaRPr kumimoji="0" lang="de-DE" sz="1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Rectangle 76"/>
          <p:cNvSpPr/>
          <p:nvPr/>
        </p:nvSpPr>
        <p:spPr>
          <a:xfrm>
            <a:off x="4866946" y="5589107"/>
            <a:ext cx="1016727" cy="731527"/>
          </a:xfrm>
          <a:prstGeom prst="rect">
            <a:avLst/>
          </a:prstGeom>
          <a:solidFill>
            <a:srgbClr val="E6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I02_0041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kern="0" dirty="0" smtClean="0">
                <a:solidFill>
                  <a:prstClr val="black"/>
                </a:solidFill>
                <a:latin typeface="Arial"/>
                <a:cs typeface="Arial"/>
              </a:rPr>
              <a:t>w CEBIS</a:t>
            </a: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Textfeld 166"/>
          <p:cNvSpPr txBox="1">
            <a:spLocks noChangeArrowheads="1"/>
          </p:cNvSpPr>
          <p:nvPr/>
        </p:nvSpPr>
        <p:spPr bwMode="auto">
          <a:xfrm>
            <a:off x="3268308" y="6090509"/>
            <a:ext cx="1224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CEBIS TOUCH</a:t>
            </a:r>
            <a:b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(A030)</a:t>
            </a:r>
            <a:endParaRPr kumimoji="0" lang="de-DE" alt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416" y="5538347"/>
            <a:ext cx="697586" cy="599605"/>
          </a:xfrm>
          <a:prstGeom prst="rect">
            <a:avLst/>
          </a:prstGeom>
        </p:spPr>
      </p:pic>
      <p:sp>
        <p:nvSpPr>
          <p:cNvPr id="38" name="Rectangle 76"/>
          <p:cNvSpPr/>
          <p:nvPr/>
        </p:nvSpPr>
        <p:spPr>
          <a:xfrm>
            <a:off x="4866945" y="3795987"/>
            <a:ext cx="1016727" cy="731527"/>
          </a:xfrm>
          <a:prstGeom prst="rect">
            <a:avLst/>
          </a:prstGeom>
          <a:solidFill>
            <a:srgbClr val="E6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I10_0010</a:t>
            </a:r>
            <a:b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_0011</a:t>
            </a:r>
            <a:b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_0012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kern="0" dirty="0" smtClean="0">
                <a:solidFill>
                  <a:prstClr val="black"/>
                </a:solidFill>
                <a:latin typeface="Arial"/>
                <a:cs typeface="Arial"/>
              </a:rPr>
              <a:t>_0020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Rectangle 76"/>
          <p:cNvSpPr/>
          <p:nvPr/>
        </p:nvSpPr>
        <p:spPr>
          <a:xfrm>
            <a:off x="3757885" y="3784142"/>
            <a:ext cx="1036483" cy="727146"/>
          </a:xfrm>
          <a:prstGeom prst="rect">
            <a:avLst/>
          </a:prstGeom>
          <a:solidFill>
            <a:srgbClr val="E6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Basis Kabelbaum für ISOBUS</a:t>
            </a:r>
            <a:br>
              <a: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nur</a:t>
            </a:r>
            <a:r>
              <a:rPr kumimoji="0" lang="de-DE" sz="10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Front</a:t>
            </a:r>
            <a:br>
              <a:rPr kumimoji="0" lang="de-DE" sz="10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de-DE" sz="10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oder Front/Heck</a:t>
            </a:r>
            <a:endParaRPr kumimoji="0" lang="de-DE" sz="1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6" t="37476" r="15713" b="28318"/>
          <a:stretch/>
        </p:blipFill>
        <p:spPr>
          <a:xfrm>
            <a:off x="3040800" y="3838454"/>
            <a:ext cx="426667" cy="467793"/>
          </a:xfrm>
          <a:prstGeom prst="rect">
            <a:avLst/>
          </a:prstGeom>
          <a:ln w="19050">
            <a:noFill/>
          </a:ln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321" y="3784142"/>
            <a:ext cx="694168" cy="416501"/>
          </a:xfrm>
          <a:prstGeom prst="rect">
            <a:avLst/>
          </a:prstGeom>
        </p:spPr>
      </p:pic>
      <p:sp>
        <p:nvSpPr>
          <p:cNvPr id="42" name="Text Box 40"/>
          <p:cNvSpPr txBox="1">
            <a:spLocks noChangeArrowheads="1"/>
          </p:cNvSpPr>
          <p:nvPr/>
        </p:nvSpPr>
        <p:spPr bwMode="auto">
          <a:xfrm>
            <a:off x="2667496" y="4296018"/>
            <a:ext cx="11154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XHISO / XFISO</a:t>
            </a:r>
            <a:endParaRPr kumimoji="0" lang="de-DE" alt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angle 76"/>
          <p:cNvSpPr/>
          <p:nvPr/>
        </p:nvSpPr>
        <p:spPr>
          <a:xfrm>
            <a:off x="2751878" y="2138931"/>
            <a:ext cx="1074443" cy="630270"/>
          </a:xfrm>
          <a:prstGeom prst="rect">
            <a:avLst/>
          </a:prstGeom>
          <a:solidFill>
            <a:srgbClr val="E6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Aktivierung von ISO</a:t>
            </a:r>
            <a:r>
              <a:rPr kumimoji="0" lang="de-DE" sz="10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UT durch MUC</a:t>
            </a:r>
            <a:endParaRPr kumimoji="0" lang="de-DE" sz="1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Pfeil nach rechts 43"/>
          <p:cNvSpPr/>
          <p:nvPr/>
        </p:nvSpPr>
        <p:spPr bwMode="auto">
          <a:xfrm rot="16200000">
            <a:off x="967746" y="2135155"/>
            <a:ext cx="700470" cy="496180"/>
          </a:xfrm>
          <a:prstGeom prst="rightArrow">
            <a:avLst/>
          </a:prstGeom>
          <a:solidFill>
            <a:srgbClr val="D4D4D4"/>
          </a:solidFill>
          <a:ln w="19050" cap="flat" cmpd="sng" algn="ctr">
            <a:solidFill>
              <a:srgbClr val="D4D4D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691240" y="2200564"/>
            <a:ext cx="1259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ISO UT auf</a:t>
            </a:r>
            <a:b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CEBIS TOUCH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Rectangle 76"/>
          <p:cNvSpPr/>
          <p:nvPr/>
        </p:nvSpPr>
        <p:spPr>
          <a:xfrm>
            <a:off x="4863996" y="2036141"/>
            <a:ext cx="1010462" cy="720588"/>
          </a:xfrm>
          <a:prstGeom prst="rect">
            <a:avLst/>
          </a:prstGeom>
          <a:solidFill>
            <a:srgbClr val="E6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1000" kern="0" dirty="0" smtClean="0">
                <a:solidFill>
                  <a:prstClr val="black"/>
                </a:solidFill>
              </a:rPr>
              <a:t>I29_0210</a:t>
            </a:r>
            <a:br>
              <a:rPr lang="de-DE" sz="1000" kern="0" dirty="0" smtClean="0">
                <a:solidFill>
                  <a:prstClr val="black"/>
                </a:solidFill>
              </a:rPr>
            </a:br>
            <a:r>
              <a:rPr lang="de-DE" sz="1000" kern="0" dirty="0" smtClean="0">
                <a:solidFill>
                  <a:prstClr val="black"/>
                </a:solidFill>
              </a:rPr>
              <a:t>verfügbar über Parts Online</a:t>
            </a:r>
            <a:endParaRPr kumimoji="0" lang="de-DE" sz="10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8350">
            <a:off x="6135333" y="2873863"/>
            <a:ext cx="1102243" cy="947424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2491" y="2799312"/>
            <a:ext cx="942857" cy="504762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9771" y="3399294"/>
            <a:ext cx="504762" cy="609524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0" b="77401" l="0" r="100000"/>
                    </a14:imgEffect>
                  </a14:imgLayer>
                </a14:imgProps>
              </a:ext>
            </a:extLst>
          </a:blip>
          <a:srcRect b="22678"/>
          <a:stretch/>
        </p:blipFill>
        <p:spPr>
          <a:xfrm>
            <a:off x="7759764" y="4970959"/>
            <a:ext cx="947045" cy="549203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10"/>
          <a:srcRect b="13546"/>
          <a:stretch/>
        </p:blipFill>
        <p:spPr>
          <a:xfrm>
            <a:off x="9130916" y="4868966"/>
            <a:ext cx="810485" cy="615537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 rotWithShape="1">
          <a:blip r:embed="rId11"/>
          <a:srcRect l="9062" r="3719" b="13998"/>
          <a:stretch/>
        </p:blipFill>
        <p:spPr>
          <a:xfrm>
            <a:off x="7951014" y="2669833"/>
            <a:ext cx="925774" cy="1190641"/>
          </a:xfrm>
          <a:prstGeom prst="rect">
            <a:avLst/>
          </a:prstGeom>
        </p:spPr>
      </p:pic>
      <p:cxnSp>
        <p:nvCxnSpPr>
          <p:cNvPr id="53" name="Gerader Verbinder 52"/>
          <p:cNvCxnSpPr/>
          <p:nvPr/>
        </p:nvCxnSpPr>
        <p:spPr bwMode="auto">
          <a:xfrm>
            <a:off x="8141522" y="4451211"/>
            <a:ext cx="1844694" cy="0"/>
          </a:xfrm>
          <a:prstGeom prst="line">
            <a:avLst/>
          </a:prstGeom>
          <a:solidFill>
            <a:srgbClr val="D4D4D4"/>
          </a:solidFill>
          <a:ln w="12700" cap="flat" cmpd="sng" algn="ctr">
            <a:solidFill>
              <a:srgbClr val="00B05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r Verbinder 53"/>
          <p:cNvCxnSpPr/>
          <p:nvPr/>
        </p:nvCxnSpPr>
        <p:spPr bwMode="auto">
          <a:xfrm>
            <a:off x="8462896" y="3678432"/>
            <a:ext cx="8571" cy="772779"/>
          </a:xfrm>
          <a:prstGeom prst="line">
            <a:avLst/>
          </a:prstGeom>
          <a:solidFill>
            <a:srgbClr val="D4D4D4"/>
          </a:solidFill>
          <a:ln w="12700" cap="flat" cmpd="sng" algn="ctr">
            <a:solidFill>
              <a:srgbClr val="00B05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Textfeld 54"/>
          <p:cNvSpPr txBox="1"/>
          <p:nvPr/>
        </p:nvSpPr>
        <p:spPr>
          <a:xfrm>
            <a:off x="6229254" y="2828915"/>
            <a:ext cx="914400" cy="20264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A030 - CEBIS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7915273" y="2486323"/>
            <a:ext cx="914400" cy="20264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A190 - GPI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7792409" y="5520162"/>
            <a:ext cx="914400" cy="20264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A107 - ITE</a:t>
            </a:r>
          </a:p>
        </p:txBody>
      </p:sp>
      <p:cxnSp>
        <p:nvCxnSpPr>
          <p:cNvPr id="58" name="Gerader Verbinder 57"/>
          <p:cNvCxnSpPr/>
          <p:nvPr/>
        </p:nvCxnSpPr>
        <p:spPr bwMode="auto">
          <a:xfrm>
            <a:off x="8141522" y="4451211"/>
            <a:ext cx="0" cy="598806"/>
          </a:xfrm>
          <a:prstGeom prst="line">
            <a:avLst/>
          </a:prstGeom>
          <a:solidFill>
            <a:srgbClr val="D4D4D4"/>
          </a:solidFill>
          <a:ln w="12700" cap="flat" cmpd="sng" algn="ctr">
            <a:solidFill>
              <a:srgbClr val="00B05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Textfeld 58"/>
          <p:cNvSpPr txBox="1"/>
          <p:nvPr/>
        </p:nvSpPr>
        <p:spPr>
          <a:xfrm>
            <a:off x="9078958" y="5520161"/>
            <a:ext cx="914400" cy="20264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A064 - TSM</a:t>
            </a:r>
          </a:p>
        </p:txBody>
      </p:sp>
      <p:cxnSp>
        <p:nvCxnSpPr>
          <p:cNvPr id="60" name="Gerader Verbinder 59"/>
          <p:cNvCxnSpPr/>
          <p:nvPr/>
        </p:nvCxnSpPr>
        <p:spPr bwMode="auto">
          <a:xfrm>
            <a:off x="9360722" y="4440588"/>
            <a:ext cx="0" cy="598806"/>
          </a:xfrm>
          <a:prstGeom prst="line">
            <a:avLst/>
          </a:prstGeom>
          <a:solidFill>
            <a:srgbClr val="D4D4D4"/>
          </a:solidFill>
          <a:ln w="12700" cap="flat" cmpd="sng" algn="ctr">
            <a:solidFill>
              <a:srgbClr val="00B05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Gerader Verbinder 60"/>
          <p:cNvCxnSpPr/>
          <p:nvPr/>
        </p:nvCxnSpPr>
        <p:spPr bwMode="auto">
          <a:xfrm>
            <a:off x="9986216" y="3051693"/>
            <a:ext cx="0" cy="1399518"/>
          </a:xfrm>
          <a:prstGeom prst="line">
            <a:avLst/>
          </a:prstGeom>
          <a:solidFill>
            <a:srgbClr val="D4D4D4"/>
          </a:solidFill>
          <a:ln w="12700" cap="flat" cmpd="sng" algn="ctr">
            <a:solidFill>
              <a:srgbClr val="00B05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Gerader Verbinder 61"/>
          <p:cNvCxnSpPr>
            <a:endCxn id="48" idx="1"/>
          </p:cNvCxnSpPr>
          <p:nvPr/>
        </p:nvCxnSpPr>
        <p:spPr bwMode="auto">
          <a:xfrm>
            <a:off x="9981931" y="3051693"/>
            <a:ext cx="420560" cy="0"/>
          </a:xfrm>
          <a:prstGeom prst="line">
            <a:avLst/>
          </a:prstGeom>
          <a:solidFill>
            <a:srgbClr val="D4D4D4"/>
          </a:solidFill>
          <a:ln w="12700" cap="flat" cmpd="sng" algn="ctr">
            <a:solidFill>
              <a:srgbClr val="00B05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Gerader Verbinder 62"/>
          <p:cNvCxnSpPr/>
          <p:nvPr/>
        </p:nvCxnSpPr>
        <p:spPr bwMode="auto">
          <a:xfrm>
            <a:off x="9989211" y="3662028"/>
            <a:ext cx="420560" cy="0"/>
          </a:xfrm>
          <a:prstGeom prst="line">
            <a:avLst/>
          </a:prstGeom>
          <a:solidFill>
            <a:srgbClr val="D4D4D4"/>
          </a:solidFill>
          <a:ln w="12700" cap="flat" cmpd="sng" algn="ctr">
            <a:solidFill>
              <a:srgbClr val="00B05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feld 63"/>
          <p:cNvSpPr txBox="1"/>
          <p:nvPr/>
        </p:nvSpPr>
        <p:spPr>
          <a:xfrm>
            <a:off x="10463072" y="3907497"/>
            <a:ext cx="398160" cy="202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XDISO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10947188" y="2819959"/>
            <a:ext cx="398160" cy="202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XHISO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10947188" y="3059361"/>
            <a:ext cx="398160" cy="202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XFISO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8534740" y="4182155"/>
            <a:ext cx="1388202" cy="29935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9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CAN4 – ISO CAN BUS</a:t>
            </a:r>
          </a:p>
        </p:txBody>
      </p:sp>
      <p:cxnSp>
        <p:nvCxnSpPr>
          <p:cNvPr id="68" name="Gerader Verbinder 67"/>
          <p:cNvCxnSpPr/>
          <p:nvPr/>
        </p:nvCxnSpPr>
        <p:spPr bwMode="auto">
          <a:xfrm>
            <a:off x="6654592" y="4773370"/>
            <a:ext cx="1486930" cy="0"/>
          </a:xfrm>
          <a:prstGeom prst="line">
            <a:avLst/>
          </a:prstGeom>
          <a:solidFill>
            <a:srgbClr val="D4D4D4"/>
          </a:solidFill>
          <a:ln w="12700" cap="flat" cmpd="sng" algn="ctr">
            <a:solidFill>
              <a:srgbClr val="7030A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Textfeld 68"/>
          <p:cNvSpPr txBox="1"/>
          <p:nvPr/>
        </p:nvSpPr>
        <p:spPr>
          <a:xfrm>
            <a:off x="6990956" y="4648067"/>
            <a:ext cx="868395" cy="11299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800" kern="0" dirty="0">
                <a:solidFill>
                  <a:prstClr val="black"/>
                </a:solidFill>
              </a:rPr>
              <a:t>00 2734 574.0</a:t>
            </a:r>
          </a:p>
        </p:txBody>
      </p:sp>
      <p:cxnSp>
        <p:nvCxnSpPr>
          <p:cNvPr id="70" name="Gerader Verbinder 69"/>
          <p:cNvCxnSpPr/>
          <p:nvPr/>
        </p:nvCxnSpPr>
        <p:spPr bwMode="auto">
          <a:xfrm>
            <a:off x="6654592" y="3662028"/>
            <a:ext cx="0" cy="1106290"/>
          </a:xfrm>
          <a:prstGeom prst="line">
            <a:avLst/>
          </a:prstGeom>
          <a:solidFill>
            <a:srgbClr val="D4D4D4"/>
          </a:solidFill>
          <a:ln w="12700" cap="flat" cmpd="sng" algn="ctr">
            <a:solidFill>
              <a:srgbClr val="00B05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Line 13"/>
          <p:cNvSpPr>
            <a:spLocks noChangeShapeType="1"/>
          </p:cNvSpPr>
          <p:nvPr/>
        </p:nvSpPr>
        <p:spPr bwMode="auto">
          <a:xfrm flipV="1">
            <a:off x="879597" y="3707083"/>
            <a:ext cx="5032825" cy="0"/>
          </a:xfrm>
          <a:prstGeom prst="line">
            <a:avLst/>
          </a:prstGeom>
          <a:noFill/>
          <a:ln w="12700">
            <a:solidFill>
              <a:srgbClr val="E27036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2" name="Pfeil nach rechts 71"/>
          <p:cNvSpPr/>
          <p:nvPr/>
        </p:nvSpPr>
        <p:spPr bwMode="auto">
          <a:xfrm rot="16200000">
            <a:off x="987486" y="4771089"/>
            <a:ext cx="723063" cy="496180"/>
          </a:xfrm>
          <a:prstGeom prst="rightArrow">
            <a:avLst/>
          </a:prstGeom>
          <a:solidFill>
            <a:srgbClr val="D4D4D4"/>
          </a:solidFill>
          <a:ln w="19050" cap="flat" cmpd="sng" algn="ctr">
            <a:solidFill>
              <a:srgbClr val="D4D4D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" name="Textfeld 72"/>
          <p:cNvSpPr txBox="1"/>
          <p:nvPr/>
        </p:nvSpPr>
        <p:spPr>
          <a:xfrm>
            <a:off x="787537" y="4923604"/>
            <a:ext cx="1117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ISOBUS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4" name="Rectangle 76"/>
          <p:cNvSpPr/>
          <p:nvPr/>
        </p:nvSpPr>
        <p:spPr>
          <a:xfrm>
            <a:off x="4866945" y="4692404"/>
            <a:ext cx="1016727" cy="731527"/>
          </a:xfrm>
          <a:prstGeom prst="rect">
            <a:avLst/>
          </a:prstGeom>
          <a:solidFill>
            <a:srgbClr val="E6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1000" kern="0" dirty="0">
                <a:solidFill>
                  <a:prstClr val="black"/>
                </a:solidFill>
              </a:rPr>
              <a:t>Q30_0020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5" name="Rectangle 76"/>
          <p:cNvSpPr/>
          <p:nvPr/>
        </p:nvSpPr>
        <p:spPr>
          <a:xfrm>
            <a:off x="3757885" y="4680559"/>
            <a:ext cx="1036483" cy="730365"/>
          </a:xfrm>
          <a:prstGeom prst="rect">
            <a:avLst/>
          </a:prstGeom>
          <a:solidFill>
            <a:srgbClr val="E6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ISO InCab Steckdose</a:t>
            </a:r>
            <a:b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Kabelbaum</a:t>
            </a:r>
            <a:r>
              <a:rPr kumimoji="0" lang="de-DE" sz="1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in</a:t>
            </a:r>
            <a:br>
              <a:rPr kumimoji="0" lang="de-DE" sz="1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lang="de-DE" sz="1000" kern="0" dirty="0" smtClean="0">
                <a:solidFill>
                  <a:srgbClr val="000000"/>
                </a:solidFill>
                <a:latin typeface="Arial"/>
                <a:cs typeface="Arial"/>
              </a:rPr>
              <a:t>der Kabine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76" name="Grafik 7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r="20901" b="10095"/>
          <a:stretch/>
        </p:blipFill>
        <p:spPr>
          <a:xfrm>
            <a:off x="2298771" y="4682049"/>
            <a:ext cx="786656" cy="75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5" grpId="0" animBg="1"/>
      <p:bldP spid="26" grpId="0"/>
      <p:bldP spid="28" grpId="0" animBg="1"/>
      <p:bldP spid="29" grpId="0"/>
      <p:bldP spid="30" grpId="0" animBg="1"/>
      <p:bldP spid="33" grpId="0" animBg="1"/>
      <p:bldP spid="34" grpId="0" animBg="1"/>
      <p:bldP spid="38" grpId="0" animBg="1"/>
      <p:bldP spid="39" grpId="0" animBg="1"/>
      <p:bldP spid="42" grpId="0"/>
      <p:bldP spid="43" grpId="0" animBg="1"/>
      <p:bldP spid="44" grpId="0" animBg="1"/>
      <p:bldP spid="45" grpId="0"/>
      <p:bldP spid="46" grpId="0" animBg="1"/>
      <p:bldP spid="71" grpId="0" animBg="1"/>
      <p:bldP spid="72" grpId="0" animBg="1"/>
      <p:bldP spid="73" grpId="0"/>
      <p:bldP spid="74" grpId="0" animBg="1"/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ISO UT Nachrüstung auf CEBIS TOUCH für </a:t>
            </a:r>
            <a:r>
              <a:rPr lang="de-DE" dirty="0" smtClean="0"/>
              <a:t>CT ARION / AXION HRC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 smtClean="0"/>
              <a:t>CLAAS ACADEMY | ISOBUS</a:t>
            </a:r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/>
          </p:nvPr>
        </p:nvGraphicFramePr>
        <p:xfrm>
          <a:off x="685801" y="1273690"/>
          <a:ext cx="10820400" cy="3171825"/>
        </p:xfrm>
        <a:graphic>
          <a:graphicData uri="http://schemas.openxmlformats.org/drawingml/2006/table">
            <a:tbl>
              <a:tblPr/>
              <a:tblGrid>
                <a:gridCol w="2933700">
                  <a:extLst>
                    <a:ext uri="{9D8B030D-6E8A-4147-A177-3AD203B41FA5}">
                      <a16:colId xmlns:a16="http://schemas.microsoft.com/office/drawing/2014/main" val="14912911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63678762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12236164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860250348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Merkmalswerte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A74/75/76/77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A60/61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034455"/>
                  </a:ext>
                </a:extLst>
              </a:tr>
              <a:tr h="14859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von A7400050</a:t>
                      </a:r>
                      <a:b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von A7500050</a:t>
                      </a:r>
                      <a:b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von A7600050</a:t>
                      </a:r>
                      <a:b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von A7700050</a:t>
                      </a:r>
                      <a:b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ausgestattet mit Merkmalswert</a:t>
                      </a:r>
                      <a:b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I02_0041 - CEBIS TOUCH</a:t>
                      </a:r>
                      <a:b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UND</a:t>
                      </a:r>
                      <a: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I10_0010 oder _0011</a:t>
                      </a:r>
                      <a:endParaRPr lang="de-D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von A6000100</a:t>
                      </a:r>
                      <a:b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von A6100100</a:t>
                      </a:r>
                      <a:b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ausgestattet mit Merkmalswert</a:t>
                      </a:r>
                      <a:b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I02_0041 - CEBIS TOUCH</a:t>
                      </a:r>
                      <a:b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UND</a:t>
                      </a: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I10_0010 oder _0011 oder _0012 oder _0020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von A4400201</a:t>
                      </a:r>
                      <a:b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ausgestattet mit Merkmalswert</a:t>
                      </a:r>
                      <a:b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I02_0041 - CEBIS TOUCH</a:t>
                      </a:r>
                      <a:b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UND</a:t>
                      </a: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I10_0010 oder _0011 oder _0012 oder _0020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0060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I29_0210 - </a:t>
                      </a: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Aktivierungscode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00 1403 726 0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00 1403 726 0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00 1403 726 0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3823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I29_0210 </a:t>
                      </a: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 </a:t>
                      </a:r>
                      <a:r>
                        <a:rPr lang="de-DE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Retrofit</a:t>
                      </a:r>
                      <a:r>
                        <a:rPr lang="de-DE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Kit (Kabelsatz)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00 2734 </a:t>
                      </a: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574</a:t>
                      </a:r>
                      <a:r>
                        <a:rPr lang="de-DE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00 2734 </a:t>
                      </a: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574</a:t>
                      </a:r>
                      <a:r>
                        <a:rPr lang="de-DE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00 2734 </a:t>
                      </a: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574</a:t>
                      </a:r>
                      <a:r>
                        <a:rPr lang="de-DE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0995845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DCEB59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upDiag">
                      <a:fgClr>
                        <a:srgbClr val="A6A6A6"/>
                      </a:fgClr>
                      <a:bgClr>
                        <a:srgbClr val="FFFFFF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6849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I10_0010 – ISO </a:t>
                      </a:r>
                      <a:r>
                        <a:rPr lang="de-DE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Heckdose</a:t>
                      </a: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ohne FKH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00 1166 886 0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00 1166 877 0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Kein ISOBUS </a:t>
                      </a:r>
                      <a:r>
                        <a:rPr lang="de-DE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Nachrüstkit</a:t>
                      </a:r>
                      <a:r>
                        <a:rPr lang="de-DE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br>
                        <a:rPr lang="de-DE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 Standard verfügbar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7437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I10_0011 - ISO </a:t>
                      </a:r>
                      <a:r>
                        <a:rPr lang="de-DE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Heckdose</a:t>
                      </a: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mit FKH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Ausstattung nicht für diese </a:t>
                      </a:r>
                      <a:b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Maschinentypen verfügbar</a:t>
                      </a:r>
                      <a:endParaRPr lang="de-DE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00 1166 874 0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5072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I10_0012 - ISO </a:t>
                      </a:r>
                      <a:r>
                        <a:rPr lang="de-DE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Heckdose</a:t>
                      </a: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mit FKH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5168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I10_0020 – 2</a:t>
                      </a:r>
                      <a:r>
                        <a:rPr lang="de-DE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ISO Dosen, Front + Heck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00 1166 875 0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9823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Q30_0020 – mit ISO InCab Dose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00 1167 150 0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00 1167 150 0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753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31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Aktivierung von ISO UT – Bestellung über Parts Online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5486306" y="3030140"/>
            <a:ext cx="1758474" cy="26673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600" dirty="0" err="1" smtClean="0"/>
          </a:p>
        </p:txBody>
      </p:sp>
      <p:sp>
        <p:nvSpPr>
          <p:cNvPr id="11" name="Rechteck 10"/>
          <p:cNvSpPr/>
          <p:nvPr/>
        </p:nvSpPr>
        <p:spPr>
          <a:xfrm>
            <a:off x="7849308" y="3303728"/>
            <a:ext cx="4029075" cy="544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600" dirty="0" err="1" smtClean="0"/>
          </a:p>
        </p:txBody>
      </p:sp>
      <p:sp>
        <p:nvSpPr>
          <p:cNvPr id="15" name="Pfeil nach unten 14"/>
          <p:cNvSpPr/>
          <p:nvPr/>
        </p:nvSpPr>
        <p:spPr bwMode="auto">
          <a:xfrm rot="14549325">
            <a:off x="4069872" y="1334101"/>
            <a:ext cx="359851" cy="772189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810685" y="846613"/>
            <a:ext cx="2886059" cy="1684558"/>
            <a:chOff x="6307214" y="2162492"/>
            <a:chExt cx="3862251" cy="2201116"/>
          </a:xfrm>
        </p:grpSpPr>
        <p:sp>
          <p:nvSpPr>
            <p:cNvPr id="17" name="Rechteck 16"/>
            <p:cNvSpPr/>
            <p:nvPr/>
          </p:nvSpPr>
          <p:spPr>
            <a:xfrm>
              <a:off x="6307214" y="2791378"/>
              <a:ext cx="3862251" cy="15722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sz="1600" dirty="0" err="1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887454" y="2505969"/>
              <a:ext cx="914399" cy="246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228600">
                <a:spcBef>
                  <a:spcPts val="400"/>
                </a:spcBef>
                <a:spcAft>
                  <a:spcPts val="800"/>
                </a:spcAft>
              </a:pPr>
              <a:r>
                <a:rPr lang="de-DE" sz="1600" i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Dealer</a:t>
              </a: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1548" y="2162492"/>
              <a:ext cx="1374152" cy="1031089"/>
            </a:xfrm>
            <a:prstGeom prst="rect">
              <a:avLst/>
            </a:prstGeom>
          </p:spPr>
        </p:pic>
      </p:grpSp>
      <p:sp>
        <p:nvSpPr>
          <p:cNvPr id="20" name="Abgerundetes Rechteck 19"/>
          <p:cNvSpPr/>
          <p:nvPr/>
        </p:nvSpPr>
        <p:spPr bwMode="auto">
          <a:xfrm>
            <a:off x="896393" y="1732594"/>
            <a:ext cx="2693492" cy="511555"/>
          </a:xfrm>
          <a:prstGeom prst="roundRect">
            <a:avLst>
              <a:gd name="adj" fmla="val 32760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de-DE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Bestellung der Aktivierung für ISO UT</a:t>
            </a:r>
            <a:br>
              <a:rPr lang="de-DE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de-DE" sz="1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auf CEBIS TOUCH via Parts Online</a:t>
            </a:r>
            <a:endParaRPr lang="de-DE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Abgerundetes Rechteck 20"/>
          <p:cNvSpPr/>
          <p:nvPr/>
        </p:nvSpPr>
        <p:spPr bwMode="auto">
          <a:xfrm>
            <a:off x="8538187" y="2106371"/>
            <a:ext cx="2649636" cy="490495"/>
          </a:xfrm>
          <a:prstGeom prst="roundRect">
            <a:avLst>
              <a:gd name="adj" fmla="val 32760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</a:pPr>
            <a:r>
              <a:rPr lang="de-DE" sz="1200" dirty="0" smtClean="0">
                <a:latin typeface="Arial" charset="0"/>
                <a:cs typeface="Arial" charset="0"/>
              </a:rPr>
              <a:t>Umstellung der Maschinen-</a:t>
            </a:r>
          </a:p>
          <a:p>
            <a:pPr algn="r" fontAlgn="base">
              <a:spcBef>
                <a:spcPct val="20000"/>
              </a:spcBef>
              <a:spcAft>
                <a:spcPct val="0"/>
              </a:spcAft>
            </a:pPr>
            <a:r>
              <a:rPr lang="de-DE" sz="1200" dirty="0" err="1" smtClean="0">
                <a:latin typeface="Arial" charset="0"/>
                <a:cs typeface="Arial" charset="0"/>
              </a:rPr>
              <a:t>ausrüstung</a:t>
            </a:r>
            <a:r>
              <a:rPr lang="de-DE" sz="1200" dirty="0" smtClean="0">
                <a:latin typeface="Arial" charset="0"/>
                <a:cs typeface="Arial" charset="0"/>
              </a:rPr>
              <a:t> durch CSP Hamm</a:t>
            </a:r>
            <a:endParaRPr lang="de-DE" sz="1200" b="1" dirty="0">
              <a:latin typeface="Arial" charset="0"/>
              <a:cs typeface="Arial" charset="0"/>
            </a:endParaRPr>
          </a:p>
        </p:txBody>
      </p:sp>
      <p:pic>
        <p:nvPicPr>
          <p:cNvPr id="22" name="Picture 8" descr="D:\Bilder\CLAAS\2012\Notebook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427" y="2161068"/>
            <a:ext cx="370017" cy="37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platzhalter 5"/>
          <p:cNvSpPr txBox="1">
            <a:spLocks/>
          </p:cNvSpPr>
          <p:nvPr/>
        </p:nvSpPr>
        <p:spPr>
          <a:xfrm>
            <a:off x="99721" y="5647211"/>
            <a:ext cx="9516516" cy="730496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20000"/>
              </a:spcBef>
              <a:spcAft>
                <a:spcPts val="80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963" indent="-206375" algn="just" rtl="0" fontAlgn="base">
              <a:spcBef>
                <a:spcPct val="20000"/>
              </a:spcBef>
              <a:spcAft>
                <a:spcPts val="800"/>
              </a:spcAft>
              <a:buClr>
                <a:srgbClr val="999999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-239713" algn="just" rtl="0" fontAlgn="base">
              <a:spcBef>
                <a:spcPct val="20000"/>
              </a:spcBef>
              <a:spcAft>
                <a:spcPts val="800"/>
              </a:spcAft>
              <a:buClr>
                <a:srgbClr val="999999"/>
              </a:buClr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0875" indent="-200025" algn="just" rtl="0" fontAlgn="base">
              <a:spcBef>
                <a:spcPct val="20000"/>
              </a:spcBef>
              <a:spcAft>
                <a:spcPts val="800"/>
              </a:spcAft>
              <a:buClr>
                <a:srgbClr val="999999"/>
              </a:buClr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47725" indent="-195263" algn="just" rtl="0" fontAlgn="base">
              <a:spcBef>
                <a:spcPct val="20000"/>
              </a:spcBef>
              <a:spcAft>
                <a:spcPts val="800"/>
              </a:spcAft>
              <a:buClr>
                <a:srgbClr val="999999"/>
              </a:buClr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defTabSz="358775" fontAlgn="auto">
              <a:spcBef>
                <a:spcPts val="400"/>
              </a:spcBef>
            </a:pPr>
            <a:r>
              <a:rPr lang="de-DE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CT : </a:t>
            </a:r>
            <a:r>
              <a:rPr lang="de-DE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Automatische Aktivierung via MUC (</a:t>
            </a:r>
            <a:r>
              <a:rPr lang="de-DE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machine</a:t>
            </a:r>
            <a:r>
              <a:rPr lang="de-DE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update </a:t>
            </a:r>
            <a:r>
              <a:rPr lang="de-DE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center</a:t>
            </a:r>
            <a:r>
              <a:rPr lang="de-DE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über Nacht</a:t>
            </a:r>
            <a:r>
              <a:rPr lang="de-DE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-&gt; Jemand muss sich innerhalb von 24 h mit dem CDS verbinden, sobald die Info bekannt ist, dass der Code generiert wurde!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9009615" y="3367404"/>
            <a:ext cx="1693223" cy="2235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200" dirty="0" smtClean="0">
                <a:latin typeface="Arial" pitchFamily="34" charset="0"/>
                <a:cs typeface="Arial" pitchFamily="34" charset="0"/>
              </a:rPr>
              <a:t>Aktivierung via MUC (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machine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update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center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de-DE" sz="1200" dirty="0" smtClean="0">
                <a:latin typeface="Arial" pitchFamily="34" charset="0"/>
                <a:cs typeface="Arial" pitchFamily="34" charset="0"/>
              </a:rPr>
            </a:br>
            <a:endParaRPr lang="de-DE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419" y="3597248"/>
            <a:ext cx="3747617" cy="177722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4630759" y="1324112"/>
            <a:ext cx="1629570" cy="461665"/>
          </a:xfrm>
          <a:prstGeom prst="rect">
            <a:avLst/>
          </a:prstGeom>
          <a:solidFill>
            <a:srgbClr val="D9D9D9"/>
          </a:solidFill>
        </p:spPr>
        <p:txBody>
          <a:bodyPr wrap="square" anchor="ctr">
            <a:spAutoFit/>
          </a:bodyPr>
          <a:lstStyle/>
          <a:p>
            <a:pPr algn="ctr" fontAlgn="ctr"/>
            <a:r>
              <a:rPr lang="de-DE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Retrofit</a:t>
            </a:r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– Kit:</a:t>
            </a:r>
          </a:p>
          <a:p>
            <a:pPr algn="ctr" fontAlgn="ctr"/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00 1171 375 0</a:t>
            </a:r>
            <a:endParaRPr lang="de-DE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4702601" y="2111081"/>
            <a:ext cx="1467312" cy="461665"/>
          </a:xfrm>
          <a:prstGeom prst="rect">
            <a:avLst/>
          </a:prstGeom>
          <a:solidFill>
            <a:srgbClr val="D9D9D9"/>
          </a:solidFill>
        </p:spPr>
        <p:txBody>
          <a:bodyPr wrap="square" anchor="ctr">
            <a:spAutoFit/>
          </a:bodyPr>
          <a:lstStyle/>
          <a:p>
            <a:pPr algn="ctr" fontAlgn="ctr"/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Aktivierung:</a:t>
            </a:r>
            <a:b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00 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1403 </a:t>
            </a:r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726.0</a:t>
            </a:r>
            <a:endParaRPr lang="de-DE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Pfeil nach unten 27"/>
          <p:cNvSpPr/>
          <p:nvPr/>
        </p:nvSpPr>
        <p:spPr bwMode="auto">
          <a:xfrm rot="16200000">
            <a:off x="6648722" y="1054385"/>
            <a:ext cx="489721" cy="1052789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7617251" y="1328294"/>
            <a:ext cx="2679273" cy="461665"/>
          </a:xfrm>
          <a:prstGeom prst="rect">
            <a:avLst/>
          </a:prstGeom>
          <a:solidFill>
            <a:srgbClr val="D9D9D9"/>
          </a:solidFill>
        </p:spPr>
        <p:txBody>
          <a:bodyPr wrap="square" anchor="ctr">
            <a:spAutoFit/>
          </a:bodyPr>
          <a:lstStyle/>
          <a:p>
            <a:pPr algn="ctr" fontAlgn="ctr"/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Kabelbaum in Maschine einbauen:</a:t>
            </a:r>
            <a:endParaRPr lang="de-DE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ctr"/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Einbauanleitung siehe nächste Seite</a:t>
            </a:r>
            <a:endParaRPr lang="de-DE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Pfeil nach unten 29"/>
          <p:cNvSpPr/>
          <p:nvPr/>
        </p:nvSpPr>
        <p:spPr bwMode="auto">
          <a:xfrm rot="16200000">
            <a:off x="7170075" y="1304256"/>
            <a:ext cx="489721" cy="2095498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feil nach unten 30"/>
          <p:cNvSpPr/>
          <p:nvPr/>
        </p:nvSpPr>
        <p:spPr bwMode="auto">
          <a:xfrm>
            <a:off x="9616236" y="2680417"/>
            <a:ext cx="489721" cy="579033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7849308" y="4384695"/>
            <a:ext cx="4029075" cy="10064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600" dirty="0" err="1" smtClean="0"/>
          </a:p>
        </p:txBody>
      </p:sp>
      <p:sp>
        <p:nvSpPr>
          <p:cNvPr id="33" name="Textfeld 32"/>
          <p:cNvSpPr txBox="1"/>
          <p:nvPr/>
        </p:nvSpPr>
        <p:spPr>
          <a:xfrm>
            <a:off x="8742576" y="4418965"/>
            <a:ext cx="2227299" cy="2425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200" dirty="0" smtClean="0">
                <a:latin typeface="Arial" pitchFamily="34" charset="0"/>
                <a:cs typeface="Arial" pitchFamily="34" charset="0"/>
              </a:rPr>
              <a:t>Update der CDS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database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via LMT</a:t>
            </a:r>
          </a:p>
        </p:txBody>
      </p:sp>
      <p:sp>
        <p:nvSpPr>
          <p:cNvPr id="34" name="Pfeil nach unten 33"/>
          <p:cNvSpPr/>
          <p:nvPr/>
        </p:nvSpPr>
        <p:spPr bwMode="auto">
          <a:xfrm>
            <a:off x="9616236" y="3920636"/>
            <a:ext cx="489721" cy="395487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937" y="4673718"/>
            <a:ext cx="3879058" cy="641574"/>
          </a:xfrm>
          <a:prstGeom prst="rect">
            <a:avLst/>
          </a:prstGeom>
        </p:spPr>
      </p:pic>
      <p:cxnSp>
        <p:nvCxnSpPr>
          <p:cNvPr id="36" name="Gerader Verbinder 35"/>
          <p:cNvCxnSpPr/>
          <p:nvPr/>
        </p:nvCxnSpPr>
        <p:spPr>
          <a:xfrm>
            <a:off x="4619018" y="1948961"/>
            <a:ext cx="6372832" cy="0"/>
          </a:xfrm>
          <a:prstGeom prst="line">
            <a:avLst/>
          </a:prstGeom>
          <a:ln w="15875">
            <a:solidFill>
              <a:schemeClr val="tx2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feil nach unten 36"/>
          <p:cNvSpPr/>
          <p:nvPr/>
        </p:nvSpPr>
        <p:spPr bwMode="auto">
          <a:xfrm rot="17765461">
            <a:off x="4077565" y="1840113"/>
            <a:ext cx="359851" cy="756563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Pfeil nach unten 37"/>
          <p:cNvSpPr/>
          <p:nvPr/>
        </p:nvSpPr>
        <p:spPr bwMode="auto">
          <a:xfrm rot="5400000">
            <a:off x="7293799" y="4692038"/>
            <a:ext cx="489721" cy="395487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5529101" y="3084326"/>
            <a:ext cx="1693223" cy="21393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200" dirty="0" smtClean="0">
                <a:latin typeface="Arial" pitchFamily="34" charset="0"/>
                <a:cs typeface="Arial" pitchFamily="34" charset="0"/>
              </a:rPr>
              <a:t>Mit Maschine verbinden,</a:t>
            </a:r>
            <a:br>
              <a:rPr lang="de-DE" sz="1200" dirty="0" smtClean="0">
                <a:latin typeface="Arial" pitchFamily="34" charset="0"/>
                <a:cs typeface="Arial" pitchFamily="34" charset="0"/>
              </a:rPr>
            </a:br>
            <a:r>
              <a:rPr lang="de-DE" sz="1200" dirty="0" smtClean="0">
                <a:latin typeface="Arial" pitchFamily="34" charset="0"/>
                <a:cs typeface="Arial" pitchFamily="34" charset="0"/>
              </a:rPr>
              <a:t>Update durchführen &amp;</a:t>
            </a:r>
            <a:br>
              <a:rPr lang="de-DE" sz="1200" dirty="0" smtClean="0">
                <a:latin typeface="Arial" pitchFamily="34" charset="0"/>
                <a:cs typeface="Arial" pitchFamily="34" charset="0"/>
              </a:rPr>
            </a:b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Maschinenkonfig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. senden</a:t>
            </a:r>
          </a:p>
        </p:txBody>
      </p:sp>
      <p:sp>
        <p:nvSpPr>
          <p:cNvPr id="40" name="Pfeil nach unten 39"/>
          <p:cNvSpPr/>
          <p:nvPr/>
        </p:nvSpPr>
        <p:spPr bwMode="auto">
          <a:xfrm rot="5400000">
            <a:off x="4764373" y="3260514"/>
            <a:ext cx="489721" cy="636936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t="16526" r="15625" b="16501"/>
          <a:stretch/>
        </p:blipFill>
        <p:spPr>
          <a:xfrm>
            <a:off x="10186468" y="3919797"/>
            <a:ext cx="395141" cy="390893"/>
          </a:xfrm>
          <a:prstGeom prst="rect">
            <a:avLst/>
          </a:prstGeom>
        </p:spPr>
      </p:pic>
      <p:sp>
        <p:nvSpPr>
          <p:cNvPr id="42" name="Textfeld 41"/>
          <p:cNvSpPr txBox="1"/>
          <p:nvPr/>
        </p:nvSpPr>
        <p:spPr>
          <a:xfrm>
            <a:off x="10617469" y="4016149"/>
            <a:ext cx="609600" cy="20765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24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hrs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3" name="Gruppieren 42"/>
          <p:cNvGrpSpPr/>
          <p:nvPr/>
        </p:nvGrpSpPr>
        <p:grpSpPr>
          <a:xfrm>
            <a:off x="1258975" y="3057522"/>
            <a:ext cx="3318823" cy="1003236"/>
            <a:chOff x="864161" y="3039846"/>
            <a:chExt cx="3318823" cy="1003236"/>
          </a:xfrm>
        </p:grpSpPr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7"/>
            <a:srcRect b="61999"/>
            <a:stretch/>
          </p:blipFill>
          <p:spPr>
            <a:xfrm>
              <a:off x="864161" y="3039846"/>
              <a:ext cx="3318823" cy="1003236"/>
            </a:xfrm>
            <a:prstGeom prst="rect">
              <a:avLst/>
            </a:prstGeom>
          </p:spPr>
        </p:pic>
        <p:sp>
          <p:nvSpPr>
            <p:cNvPr id="45" name="Textfeld 44"/>
            <p:cNvSpPr txBox="1"/>
            <p:nvPr/>
          </p:nvSpPr>
          <p:spPr>
            <a:xfrm>
              <a:off x="3030758" y="3881420"/>
              <a:ext cx="88302" cy="8830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 defTabSz="228600">
                <a:spcBef>
                  <a:spcPts val="400"/>
                </a:spcBef>
                <a:spcAft>
                  <a:spcPts val="800"/>
                </a:spcAft>
              </a:pPr>
              <a:r>
                <a:rPr lang="de-DE" sz="800" b="1" dirty="0" smtClean="0">
                  <a:latin typeface="Arial" pitchFamily="34" charset="0"/>
                  <a:cs typeface="Arial" pitchFamily="34" charset="0"/>
                </a:rPr>
                <a:t>X</a:t>
              </a:r>
            </a:p>
          </p:txBody>
        </p:sp>
      </p:grpSp>
      <p:sp>
        <p:nvSpPr>
          <p:cNvPr id="46" name="Pfeil nach unten 45"/>
          <p:cNvSpPr/>
          <p:nvPr/>
        </p:nvSpPr>
        <p:spPr bwMode="auto">
          <a:xfrm>
            <a:off x="2678022" y="4098028"/>
            <a:ext cx="489721" cy="297135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1255383" y="4422474"/>
            <a:ext cx="3325949" cy="2442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600" dirty="0" err="1" smtClean="0"/>
          </a:p>
        </p:txBody>
      </p:sp>
      <p:sp>
        <p:nvSpPr>
          <p:cNvPr id="48" name="Textfeld 47"/>
          <p:cNvSpPr txBox="1"/>
          <p:nvPr/>
        </p:nvSpPr>
        <p:spPr>
          <a:xfrm>
            <a:off x="2083847" y="4441818"/>
            <a:ext cx="1693223" cy="2235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200" dirty="0" smtClean="0">
                <a:latin typeface="Arial" pitchFamily="34" charset="0"/>
                <a:cs typeface="Arial" pitchFamily="34" charset="0"/>
              </a:rPr>
              <a:t>Maschinenreport erstellen</a:t>
            </a:r>
          </a:p>
        </p:txBody>
      </p:sp>
      <p:pic>
        <p:nvPicPr>
          <p:cNvPr id="50" name="Grafik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2063" y="3704940"/>
            <a:ext cx="1383918" cy="1902886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809" y="5003644"/>
            <a:ext cx="4933052" cy="496408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>
          <a:xfrm>
            <a:off x="206186" y="5341916"/>
            <a:ext cx="4957483" cy="1745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600" dirty="0" err="1" smtClean="0"/>
          </a:p>
        </p:txBody>
      </p:sp>
      <p:sp>
        <p:nvSpPr>
          <p:cNvPr id="54" name="Pfeil nach unten 53"/>
          <p:cNvSpPr/>
          <p:nvPr/>
        </p:nvSpPr>
        <p:spPr bwMode="auto">
          <a:xfrm>
            <a:off x="2677656" y="4725626"/>
            <a:ext cx="489721" cy="297135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Einbauanleitung für den Kabelbaum auf der Maschine</a:t>
            </a:r>
            <a:endParaRPr lang="de-DE" dirty="0"/>
          </a:p>
        </p:txBody>
      </p:sp>
      <p:pic>
        <p:nvPicPr>
          <p:cNvPr id="10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50839" y="1429062"/>
            <a:ext cx="2884516" cy="3507378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3830130" y="1038226"/>
            <a:ext cx="1818195" cy="17906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600" dirty="0" err="1" smtClean="0"/>
          </a:p>
        </p:txBody>
      </p:sp>
      <p:sp>
        <p:nvSpPr>
          <p:cNvPr id="15" name="Rechteck 14"/>
          <p:cNvSpPr/>
          <p:nvPr/>
        </p:nvSpPr>
        <p:spPr>
          <a:xfrm>
            <a:off x="192413" y="1038226"/>
            <a:ext cx="3094593" cy="2438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600" dirty="0" err="1" smtClean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/>
          <a:srcRect l="22879" t="10235" r="12003" b="28535"/>
          <a:stretch/>
        </p:blipFill>
        <p:spPr>
          <a:xfrm>
            <a:off x="142997" y="3660534"/>
            <a:ext cx="3817052" cy="270564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07" y="1336650"/>
            <a:ext cx="2893094" cy="2025460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2070573" y="4916424"/>
            <a:ext cx="323850" cy="218079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600" dirty="0" err="1" smtClean="0">
              <a:noFill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860075" y="1112215"/>
            <a:ext cx="1693223" cy="21393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A107 – ITE </a:t>
            </a:r>
            <a:r>
              <a:rPr lang="de-DE" sz="1100" dirty="0" smtClean="0">
                <a:latin typeface="Arial" pitchFamily="34" charset="0"/>
                <a:cs typeface="Arial" pitchFamily="34" charset="0"/>
              </a:rPr>
              <a:t>ausbauen</a:t>
            </a:r>
            <a:endParaRPr lang="de-DE" sz="11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Pfeil nach unten 19"/>
          <p:cNvSpPr/>
          <p:nvPr/>
        </p:nvSpPr>
        <p:spPr bwMode="auto">
          <a:xfrm rot="16200000">
            <a:off x="3320851" y="1787657"/>
            <a:ext cx="489721" cy="395487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0" b="77401" l="0" r="100000"/>
                    </a14:imgEffect>
                  </a14:imgLayer>
                </a14:imgProps>
              </a:ext>
            </a:extLst>
          </a:blip>
          <a:srcRect b="22678"/>
          <a:stretch/>
        </p:blipFill>
        <p:spPr>
          <a:xfrm>
            <a:off x="4172502" y="1897123"/>
            <a:ext cx="1113432" cy="645693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4319643" y="2549257"/>
            <a:ext cx="914400" cy="20264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A107 - ITE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228659" y="1435888"/>
            <a:ext cx="914400" cy="20264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J478</a:t>
            </a:r>
          </a:p>
        </p:txBody>
      </p:sp>
      <p:cxnSp>
        <p:nvCxnSpPr>
          <p:cNvPr id="24" name="Gerade Verbindung mit Pfeil 23"/>
          <p:cNvCxnSpPr/>
          <p:nvPr/>
        </p:nvCxnSpPr>
        <p:spPr>
          <a:xfrm>
            <a:off x="4716541" y="1668850"/>
            <a:ext cx="245984" cy="43617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1472" y1="39184" x2="85767" y2="33469"/>
                        <a14:foregroundMark x1="84417" y1="31020" x2="97055" y2="7347"/>
                        <a14:foregroundMark x1="99264" y1="6939" x2="99264" y2="6939"/>
                        <a14:foregroundMark x1="98160" y1="6122" x2="98160" y2="6122"/>
                        <a14:foregroundMark x1="97914" y1="16327" x2="97914" y2="16327"/>
                        <a14:foregroundMark x1="97669" y1="17143" x2="97178" y2="60408"/>
                        <a14:foregroundMark x1="76074" y1="46939" x2="75215" y2="46531"/>
                        <a14:foregroundMark x1="84785" y1="53061" x2="85276" y2="54286"/>
                        <a14:foregroundMark x1="88957" y1="54286" x2="90184" y2="56327"/>
                        <a14:foregroundMark x1="94724" y1="60000" x2="91656" y2="64490"/>
                        <a14:foregroundMark x1="94847" y1="71837" x2="93374" y2="73878"/>
                        <a14:foregroundMark x1="92638" y1="76735" x2="83804" y2="84490"/>
                        <a14:foregroundMark x1="82577" y1="83673" x2="72883" y2="64082"/>
                        <a14:foregroundMark x1="76442" y1="79184" x2="81472" y2="93878"/>
                        <a14:foregroundMark x1="82822" y1="93878" x2="95092" y2="80000"/>
                        <a14:foregroundMark x1="48344" y1="55102" x2="41227" y2="54694"/>
                        <a14:foregroundMark x1="24540" y1="46122" x2="7239" y2="33061"/>
                        <a14:foregroundMark x1="14847" y1="31837" x2="3313" y2="19184"/>
                        <a14:foregroundMark x1="1595" y1="11837" x2="2699" y2="48163"/>
                        <a14:foregroundMark x1="10429" y1="51020" x2="7239" y2="59592"/>
                        <a14:foregroundMark x1="14601" y1="53469" x2="13988" y2="57143"/>
                        <a14:foregroundMark x1="4417" y1="68980" x2="18160" y2="76735"/>
                        <a14:foregroundMark x1="5276" y1="80816" x2="16933" y2="93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582" y="1086947"/>
            <a:ext cx="1615918" cy="485767"/>
          </a:xfrm>
          <a:prstGeom prst="rect">
            <a:avLst/>
          </a:prstGeom>
        </p:spPr>
      </p:pic>
      <p:sp>
        <p:nvSpPr>
          <p:cNvPr id="26" name="Pfeil nach unten 25"/>
          <p:cNvSpPr/>
          <p:nvPr/>
        </p:nvSpPr>
        <p:spPr bwMode="auto">
          <a:xfrm rot="16200000">
            <a:off x="4044790" y="4815611"/>
            <a:ext cx="489721" cy="395487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4555423" y="4052118"/>
            <a:ext cx="1775457" cy="23140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600" dirty="0" err="1" smtClean="0"/>
          </a:p>
        </p:txBody>
      </p:sp>
      <p:sp>
        <p:nvSpPr>
          <p:cNvPr id="28" name="Textfeld 27"/>
          <p:cNvSpPr txBox="1"/>
          <p:nvPr/>
        </p:nvSpPr>
        <p:spPr>
          <a:xfrm>
            <a:off x="4991026" y="4448012"/>
            <a:ext cx="914400" cy="20264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J591</a:t>
            </a: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1472" y1="39184" x2="85767" y2="33469"/>
                        <a14:foregroundMark x1="84417" y1="31020" x2="97055" y2="7347"/>
                        <a14:foregroundMark x1="99264" y1="6939" x2="99264" y2="6939"/>
                        <a14:foregroundMark x1="98160" y1="6122" x2="98160" y2="6122"/>
                        <a14:foregroundMark x1="97914" y1="16327" x2="97914" y2="16327"/>
                        <a14:foregroundMark x1="97669" y1="17143" x2="97178" y2="60408"/>
                        <a14:foregroundMark x1="76074" y1="46939" x2="75215" y2="46531"/>
                        <a14:foregroundMark x1="84785" y1="53061" x2="85276" y2="54286"/>
                        <a14:foregroundMark x1="88957" y1="54286" x2="90184" y2="56327"/>
                        <a14:foregroundMark x1="94724" y1="60000" x2="91656" y2="64490"/>
                        <a14:foregroundMark x1="94847" y1="71837" x2="93374" y2="73878"/>
                        <a14:foregroundMark x1="92638" y1="76735" x2="83804" y2="84490"/>
                        <a14:foregroundMark x1="82577" y1="83673" x2="72883" y2="64082"/>
                        <a14:foregroundMark x1="76442" y1="79184" x2="81472" y2="93878"/>
                        <a14:foregroundMark x1="82822" y1="93878" x2="95092" y2="80000"/>
                        <a14:foregroundMark x1="48344" y1="55102" x2="41227" y2="54694"/>
                        <a14:foregroundMark x1="24540" y1="46122" x2="7239" y2="33061"/>
                        <a14:foregroundMark x1="14847" y1="31837" x2="3313" y2="19184"/>
                        <a14:foregroundMark x1="1595" y1="11837" x2="2699" y2="48163"/>
                        <a14:foregroundMark x1="10429" y1="51020" x2="7239" y2="59592"/>
                        <a14:foregroundMark x1="14601" y1="53469" x2="13988" y2="57143"/>
                        <a14:foregroundMark x1="4417" y1="68980" x2="18160" y2="76735"/>
                        <a14:foregroundMark x1="5276" y1="80816" x2="16933" y2="93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3874" y="4100839"/>
            <a:ext cx="1615918" cy="485767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100000" l="0" r="100000">
                        <a14:foregroundMark x1="15789" y1="62000" x2="18421" y2="72667"/>
                        <a14:foregroundMark x1="27895" y1="39333" x2="28421" y2="4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3874" y="5336593"/>
            <a:ext cx="579568" cy="457553"/>
          </a:xfrm>
          <a:prstGeom prst="rect">
            <a:avLst/>
          </a:prstGeom>
        </p:spPr>
      </p:pic>
      <p:graphicFrame>
        <p:nvGraphicFramePr>
          <p:cNvPr id="31" name="Tabelle 30"/>
          <p:cNvGraphicFramePr>
            <a:graphicFrameLocks noGrp="1"/>
          </p:cNvGraphicFramePr>
          <p:nvPr>
            <p:extLst/>
          </p:nvPr>
        </p:nvGraphicFramePr>
        <p:xfrm>
          <a:off x="5257858" y="4996650"/>
          <a:ext cx="1015749" cy="1304856"/>
        </p:xfrm>
        <a:graphic>
          <a:graphicData uri="http://schemas.openxmlformats.org/drawingml/2006/table">
            <a:tbl>
              <a:tblPr firstRow="1" firstCol="1" bandRow="1"/>
              <a:tblGrid>
                <a:gridCol w="1015749">
                  <a:extLst>
                    <a:ext uri="{9D8B030D-6E8A-4147-A177-3AD203B41FA5}">
                      <a16:colId xmlns:a16="http://schemas.microsoft.com/office/drawing/2014/main" val="1531353048"/>
                    </a:ext>
                  </a:extLst>
                </a:gridCol>
              </a:tblGrid>
              <a:tr h="186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 err="1" smtClean="0">
                          <a:effectLst/>
                          <a:latin typeface="+mj-lt"/>
                          <a:ea typeface="DengXian" panose="02010600030101010101" pitchFamily="2" charset="-122"/>
                        </a:rPr>
                        <a:t>Kabelnr</a:t>
                      </a:r>
                      <a:r>
                        <a:rPr lang="de-DE" sz="1000" b="1" baseline="0" dirty="0" smtClean="0">
                          <a:effectLst/>
                          <a:latin typeface="+mj-lt"/>
                          <a:ea typeface="DengXian" panose="02010600030101010101" pitchFamily="2" charset="-122"/>
                        </a:rPr>
                        <a:t>. J591</a:t>
                      </a:r>
                      <a:endParaRPr lang="de-DE" sz="1000" b="1" dirty="0">
                        <a:effectLst/>
                        <a:latin typeface="+mj-lt"/>
                        <a:ea typeface="DengXian" panose="02010600030101010101" pitchFamily="2" charset="-122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244484"/>
                  </a:ext>
                </a:extLst>
              </a:tr>
              <a:tr h="186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  <a:ea typeface="DengXian" panose="02010600030101010101" pitchFamily="2" charset="-122"/>
                        </a:rPr>
                        <a:t>H603-13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709989"/>
                  </a:ext>
                </a:extLst>
              </a:tr>
              <a:tr h="186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  <a:ea typeface="DengXian" panose="02010600030101010101" pitchFamily="2" charset="-122"/>
                        </a:rPr>
                        <a:t>H622-13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8588787"/>
                  </a:ext>
                </a:extLst>
              </a:tr>
              <a:tr h="186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  <a:ea typeface="DengXian" panose="02010600030101010101" pitchFamily="2" charset="-122"/>
                        </a:rPr>
                        <a:t>H623-13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6989296"/>
                  </a:ext>
                </a:extLst>
              </a:tr>
              <a:tr h="186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j-lt"/>
                          <a:ea typeface="DengXian" panose="02010600030101010101" pitchFamily="2" charset="-122"/>
                        </a:rPr>
                        <a:t>L603-13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58473"/>
                  </a:ext>
                </a:extLst>
              </a:tr>
              <a:tr h="186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j-lt"/>
                          <a:ea typeface="DengXian" panose="02010600030101010101" pitchFamily="2" charset="-122"/>
                        </a:rPr>
                        <a:t>L622-13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263222"/>
                  </a:ext>
                </a:extLst>
              </a:tr>
              <a:tr h="186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  <a:ea typeface="DengXian" panose="02010600030101010101" pitchFamily="2" charset="-122"/>
                        </a:rPr>
                        <a:t>L623-13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933587"/>
                  </a:ext>
                </a:extLst>
              </a:tr>
            </a:tbl>
          </a:graphicData>
        </a:graphic>
      </p:graphicFrame>
      <p:cxnSp>
        <p:nvCxnSpPr>
          <p:cNvPr id="32" name="Gerade Verbindung mit Pfeil 31"/>
          <p:cNvCxnSpPr/>
          <p:nvPr/>
        </p:nvCxnSpPr>
        <p:spPr>
          <a:xfrm flipH="1" flipV="1">
            <a:off x="5105388" y="2196411"/>
            <a:ext cx="1098136" cy="1519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feil nach unten 32"/>
          <p:cNvSpPr/>
          <p:nvPr/>
        </p:nvSpPr>
        <p:spPr bwMode="auto">
          <a:xfrm rot="16200000">
            <a:off x="7207706" y="-246023"/>
            <a:ext cx="489721" cy="3363817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9256808" y="1038179"/>
            <a:ext cx="1818195" cy="7023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600" dirty="0" err="1" smtClean="0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4" b="95686" l="2500" r="97143">
                        <a14:foregroundMark x1="2857" y1="15686" x2="26190" y2="51373"/>
                        <a14:foregroundMark x1="8810" y1="58039" x2="14286" y2="77647"/>
                        <a14:foregroundMark x1="20595" y1="60000" x2="18214" y2="63922"/>
                        <a14:foregroundMark x1="3333" y1="65098" x2="5714" y2="79216"/>
                        <a14:foregroundMark x1="7738" y1="80784" x2="17976" y2="92157"/>
                        <a14:foregroundMark x1="17857" y1="80784" x2="19762" y2="80392"/>
                        <a14:foregroundMark x1="23929" y1="69804" x2="25595" y2="67843"/>
                        <a14:foregroundMark x1="36310" y1="54902" x2="42619" y2="57255"/>
                        <a14:foregroundMark x1="54524" y1="59216" x2="60952" y2="58824"/>
                        <a14:foregroundMark x1="6429" y1="33725" x2="9167" y2="38824"/>
                        <a14:foregroundMark x1="74286" y1="47451" x2="79048" y2="51373"/>
                        <a14:foregroundMark x1="81429" y1="45490" x2="87381" y2="31373"/>
                        <a14:foregroundMark x1="88214" y1="26275" x2="94286" y2="29804"/>
                        <a14:foregroundMark x1="97143" y1="31373" x2="92143" y2="65490"/>
                        <a14:foregroundMark x1="91905" y1="48627" x2="86905" y2="72941"/>
                        <a14:foregroundMark x1="86190" y1="76471" x2="78690" y2="77647"/>
                        <a14:foregroundMark x1="76310" y1="72157" x2="74405" y2="67843"/>
                        <a14:foregroundMark x1="80000" y1="63529" x2="80952" y2="66275"/>
                        <a14:foregroundMark x1="76548" y1="81961" x2="79881" y2="90588"/>
                        <a14:foregroundMark x1="80833" y1="95686" x2="87262" y2="87451"/>
                      </a14:backgroundRemoval>
                    </a14:imgEffect>
                  </a14:imgLayer>
                </a14:imgProps>
              </a:ext>
            </a:extLst>
          </a:blip>
          <a:srcRect l="2256" r="1303"/>
          <a:stretch/>
        </p:blipFill>
        <p:spPr>
          <a:xfrm>
            <a:off x="9357946" y="1071781"/>
            <a:ext cx="1615918" cy="508651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9680130" y="1505170"/>
            <a:ext cx="914400" cy="20264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J478B -&gt; J478</a:t>
            </a:r>
          </a:p>
        </p:txBody>
      </p:sp>
      <p:sp>
        <p:nvSpPr>
          <p:cNvPr id="37" name="Pfeil nach unten 36"/>
          <p:cNvSpPr/>
          <p:nvPr/>
        </p:nvSpPr>
        <p:spPr bwMode="auto">
          <a:xfrm rot="13941926">
            <a:off x="9487433" y="3734454"/>
            <a:ext cx="489721" cy="1034121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8473088" y="4759850"/>
            <a:ext cx="1818195" cy="7023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600" dirty="0" err="1" smtClean="0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4" b="95686" l="2500" r="97143">
                        <a14:foregroundMark x1="2857" y1="15686" x2="26190" y2="51373"/>
                        <a14:foregroundMark x1="8810" y1="58039" x2="14286" y2="77647"/>
                        <a14:foregroundMark x1="20595" y1="60000" x2="18214" y2="63922"/>
                        <a14:foregroundMark x1="3333" y1="65098" x2="5714" y2="79216"/>
                        <a14:foregroundMark x1="7738" y1="80784" x2="17976" y2="92157"/>
                        <a14:foregroundMark x1="17857" y1="80784" x2="19762" y2="80392"/>
                        <a14:foregroundMark x1="23929" y1="69804" x2="25595" y2="67843"/>
                        <a14:foregroundMark x1="36310" y1="54902" x2="42619" y2="57255"/>
                        <a14:foregroundMark x1="54524" y1="59216" x2="60952" y2="58824"/>
                        <a14:foregroundMark x1="6429" y1="33725" x2="9167" y2="38824"/>
                        <a14:foregroundMark x1="74286" y1="47451" x2="79048" y2="51373"/>
                        <a14:foregroundMark x1="81429" y1="45490" x2="87381" y2="31373"/>
                        <a14:foregroundMark x1="88214" y1="26275" x2="94286" y2="29804"/>
                        <a14:foregroundMark x1="97143" y1="31373" x2="92143" y2="65490"/>
                        <a14:foregroundMark x1="91905" y1="48627" x2="86905" y2="72941"/>
                        <a14:foregroundMark x1="86190" y1="76471" x2="78690" y2="77647"/>
                        <a14:foregroundMark x1="76310" y1="72157" x2="74405" y2="67843"/>
                        <a14:foregroundMark x1="80000" y1="63529" x2="80952" y2="66275"/>
                        <a14:foregroundMark x1="76548" y1="81961" x2="79881" y2="90588"/>
                        <a14:foregroundMark x1="80833" y1="95686" x2="87262" y2="87451"/>
                      </a14:backgroundRemoval>
                    </a14:imgEffect>
                  </a14:imgLayer>
                </a14:imgProps>
              </a:ext>
            </a:extLst>
          </a:blip>
          <a:srcRect l="2256" r="1303"/>
          <a:stretch/>
        </p:blipFill>
        <p:spPr>
          <a:xfrm>
            <a:off x="8574226" y="4793452"/>
            <a:ext cx="1615918" cy="508651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8896410" y="5192192"/>
            <a:ext cx="914400" cy="20264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J591 -&gt; P592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4673656" y="4657117"/>
            <a:ext cx="914400" cy="20264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J150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5288994" y="4650209"/>
            <a:ext cx="914400" cy="20264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J151</a:t>
            </a:r>
          </a:p>
        </p:txBody>
      </p:sp>
      <p:cxnSp>
        <p:nvCxnSpPr>
          <p:cNvPr id="43" name="Gerader Verbinder 42"/>
          <p:cNvCxnSpPr/>
          <p:nvPr/>
        </p:nvCxnSpPr>
        <p:spPr>
          <a:xfrm flipV="1">
            <a:off x="4955750" y="4666328"/>
            <a:ext cx="343501" cy="184219"/>
          </a:xfrm>
          <a:prstGeom prst="line">
            <a:avLst/>
          </a:prstGeom>
          <a:ln w="31750">
            <a:solidFill>
              <a:schemeClr val="tx2">
                <a:alpha val="70000"/>
              </a:schemeClr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/>
          <p:cNvSpPr txBox="1"/>
          <p:nvPr/>
        </p:nvSpPr>
        <p:spPr>
          <a:xfrm>
            <a:off x="7742809" y="4150193"/>
            <a:ext cx="914400" cy="20264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P592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8955355" y="2340175"/>
            <a:ext cx="914400" cy="20264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J478B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7331614" y="1992028"/>
            <a:ext cx="868395" cy="112997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1000" kern="0" dirty="0">
                <a:solidFill>
                  <a:prstClr val="black"/>
                </a:solidFill>
              </a:rPr>
              <a:t>00 2734 574.0</a:t>
            </a:r>
          </a:p>
        </p:txBody>
      </p:sp>
      <p:cxnSp>
        <p:nvCxnSpPr>
          <p:cNvPr id="47" name="Gerader Verbinder 46"/>
          <p:cNvCxnSpPr/>
          <p:nvPr/>
        </p:nvCxnSpPr>
        <p:spPr>
          <a:xfrm flipV="1">
            <a:off x="5574443" y="4652114"/>
            <a:ext cx="343501" cy="184219"/>
          </a:xfrm>
          <a:prstGeom prst="line">
            <a:avLst/>
          </a:prstGeom>
          <a:ln w="31750">
            <a:solidFill>
              <a:schemeClr val="tx2">
                <a:alpha val="70000"/>
              </a:schemeClr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eck 47"/>
          <p:cNvSpPr/>
          <p:nvPr/>
        </p:nvSpPr>
        <p:spPr>
          <a:xfrm>
            <a:off x="10154520" y="2706533"/>
            <a:ext cx="1818195" cy="13111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600" dirty="0" err="1" smtClean="0"/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0" b="77401" l="0" r="100000"/>
                    </a14:imgEffect>
                  </a14:imgLayer>
                </a14:imgProps>
              </a:ext>
            </a:extLst>
          </a:blip>
          <a:srcRect b="22678"/>
          <a:stretch/>
        </p:blipFill>
        <p:spPr>
          <a:xfrm>
            <a:off x="10478705" y="3086604"/>
            <a:ext cx="1113432" cy="645693"/>
          </a:xfrm>
          <a:prstGeom prst="rect">
            <a:avLst/>
          </a:prstGeom>
        </p:spPr>
      </p:pic>
      <p:sp>
        <p:nvSpPr>
          <p:cNvPr id="50" name="Textfeld 49"/>
          <p:cNvSpPr txBox="1"/>
          <p:nvPr/>
        </p:nvSpPr>
        <p:spPr>
          <a:xfrm>
            <a:off x="10606417" y="3719262"/>
            <a:ext cx="914400" cy="202641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A107 - ITE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10188810" y="2814462"/>
            <a:ext cx="1693223" cy="21393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228600">
              <a:spcBef>
                <a:spcPts val="400"/>
              </a:spcBef>
              <a:spcAft>
                <a:spcPts val="800"/>
              </a:spcAft>
            </a:pPr>
            <a:r>
              <a:rPr lang="de-DE" sz="1100" b="1" dirty="0" smtClean="0">
                <a:latin typeface="Arial" pitchFamily="34" charset="0"/>
                <a:cs typeface="Arial" pitchFamily="34" charset="0"/>
              </a:rPr>
              <a:t>A107 – ITE </a:t>
            </a:r>
            <a:r>
              <a:rPr lang="de-DE" sz="1100" dirty="0" smtClean="0">
                <a:latin typeface="Arial" pitchFamily="34" charset="0"/>
                <a:cs typeface="Arial" pitchFamily="34" charset="0"/>
              </a:rPr>
              <a:t>einbauen</a:t>
            </a:r>
            <a:endParaRPr lang="de-DE" sz="11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Pfeil nach unten 51"/>
          <p:cNvSpPr/>
          <p:nvPr/>
        </p:nvSpPr>
        <p:spPr bwMode="auto">
          <a:xfrm rot="16200000">
            <a:off x="7270710" y="4251696"/>
            <a:ext cx="489721" cy="1828114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Pfeil nach unten 52"/>
          <p:cNvSpPr/>
          <p:nvPr/>
        </p:nvSpPr>
        <p:spPr bwMode="auto">
          <a:xfrm rot="20265763">
            <a:off x="10095892" y="1772053"/>
            <a:ext cx="489721" cy="940110"/>
          </a:xfrm>
          <a:prstGeom prst="downArrow">
            <a:avLst/>
          </a:prstGeom>
          <a:solidFill>
            <a:schemeClr val="tx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3200" rIns="90000" bIns="432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0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72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ISOBUS @ CEBIS TOUCH</a:t>
            </a:r>
            <a:endParaRPr lang="de-DE" dirty="0"/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334963" y="1016001"/>
            <a:ext cx="5112023" cy="5400675"/>
          </a:xfrm>
          <a:prstGeom prst="rect">
            <a:avLst/>
          </a:prstGeom>
        </p:spPr>
        <p:txBody>
          <a:bodyPr/>
          <a:lstStyle>
            <a:lvl1pPr marL="0" indent="0" algn="l" defTabSz="2286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31775" indent="-231775" algn="l" defTabSz="3143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Wingdings" panose="05000000000000000000" pitchFamily="2" charset="2"/>
              <a:buChar char="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7675" indent="-215900" algn="l" defTabSz="4032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8650" indent="-180975" algn="l" defTabSz="447675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6450" indent="-180000" algn="l" defTabSz="53975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03275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1400" dirty="0" smtClean="0"/>
              <a:t>CEBIS TOUCH kann als ISOBUS-Terminal verwendet werden</a:t>
            </a:r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1400" dirty="0" smtClean="0"/>
              <a:t>InCab-Stecker weiterhin verfügbar für weitere ISOBUS-Teilnehmer (Terminal, externer Joystick, etc.)</a:t>
            </a:r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1400" dirty="0" smtClean="0"/>
              <a:t>ISOBUS Funktionalitäten:</a:t>
            </a:r>
          </a:p>
          <a:p>
            <a:pPr lvl="2" defTabSz="228600">
              <a:lnSpc>
                <a:spcPct val="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de-DE" sz="1400" dirty="0" smtClean="0"/>
              <a:t>ISO UT 1.0 + 2.0</a:t>
            </a:r>
          </a:p>
          <a:p>
            <a:pPr lvl="2" defTabSz="228600">
              <a:lnSpc>
                <a:spcPct val="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de-DE" sz="1400" dirty="0" smtClean="0"/>
              <a:t>ISO AUX-O</a:t>
            </a:r>
          </a:p>
          <a:p>
            <a:pPr lvl="2" defTabSz="228600">
              <a:lnSpc>
                <a:spcPct val="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de-DE" sz="1400" dirty="0" smtClean="0"/>
              <a:t>ISO AUX-N</a:t>
            </a:r>
          </a:p>
          <a:p>
            <a:pPr marL="231775" lvl="2" indent="0" defTabSz="228600">
              <a:lnSpc>
                <a:spcPct val="50000"/>
              </a:lnSpc>
              <a:buClr>
                <a:schemeClr val="accent5"/>
              </a:buClr>
              <a:buNone/>
            </a:pPr>
            <a:endParaRPr lang="de-DE" sz="1400" dirty="0" smtClean="0"/>
          </a:p>
          <a:p>
            <a:pPr lvl="1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1400" dirty="0" smtClean="0"/>
              <a:t>Ab dem 01.10.2019 in Serie bei CLAAS Traktor</a:t>
            </a:r>
          </a:p>
          <a:p>
            <a:pPr lvl="1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1400" dirty="0" smtClean="0"/>
              <a:t>Nachrüstung verfügbar</a:t>
            </a:r>
          </a:p>
          <a:p>
            <a:pPr lvl="2" defTabSz="228600">
              <a:lnSpc>
                <a:spcPct val="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de-DE" sz="1400" dirty="0" smtClean="0"/>
              <a:t>Freischaltcode </a:t>
            </a:r>
            <a:r>
              <a:rPr lang="de-DE" sz="1400" dirty="0" smtClean="0">
                <a:sym typeface="Wingdings" panose="05000000000000000000" pitchFamily="2" charset="2"/>
              </a:rPr>
              <a:t>  00 1403 726 0</a:t>
            </a:r>
            <a:endParaRPr lang="de-DE" sz="1400" dirty="0" smtClean="0"/>
          </a:p>
          <a:p>
            <a:pPr lvl="2" defTabSz="228600">
              <a:lnSpc>
                <a:spcPct val="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de-DE" sz="1400" dirty="0" err="1" smtClean="0"/>
              <a:t>Retrofit</a:t>
            </a:r>
            <a:r>
              <a:rPr lang="de-DE" sz="1400" dirty="0" smtClean="0"/>
              <a:t> – Kit </a:t>
            </a:r>
            <a:r>
              <a:rPr lang="de-DE" sz="1400" dirty="0" smtClean="0">
                <a:sym typeface="Wingdings" panose="05000000000000000000" pitchFamily="2" charset="2"/>
              </a:rPr>
              <a:t>  00 1171 375 0</a:t>
            </a:r>
            <a:endParaRPr lang="de-DE" sz="1400" dirty="0" smtClean="0"/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de-DE" sz="1400" dirty="0" smtClean="0"/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de-DE" sz="1400" dirty="0" smtClean="0"/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de-DE" sz="1400" dirty="0" smtClean="0"/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de-DE" sz="1400" dirty="0" smtClean="0"/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de-DE" sz="1400" dirty="0" smtClean="0"/>
          </a:p>
          <a:p>
            <a:endParaRPr lang="de-DE" sz="14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de-DE" sz="14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de-DE" sz="140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10695"/>
          <a:stretch/>
        </p:blipFill>
        <p:spPr>
          <a:xfrm>
            <a:off x="5592974" y="1295400"/>
            <a:ext cx="6203210" cy="49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CEBIS-Ansichten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719936" y="5249582"/>
            <a:ext cx="752125" cy="1955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171450">
              <a:spcBef>
                <a:spcPts val="300"/>
              </a:spcBef>
              <a:spcAft>
                <a:spcPts val="600"/>
              </a:spcAft>
            </a:pPr>
            <a:r>
              <a:rPr lang="de-DE" sz="1400" dirty="0" smtClean="0">
                <a:latin typeface="Arial" pitchFamily="34" charset="0"/>
                <a:cs typeface="Arial" pitchFamily="34" charset="0"/>
              </a:rPr>
              <a:t>Feldfahrt</a:t>
            </a:r>
            <a:endParaRPr lang="de-DE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Pfeil nach links und rechts 11"/>
          <p:cNvSpPr/>
          <p:nvPr/>
        </p:nvSpPr>
        <p:spPr>
          <a:xfrm>
            <a:off x="3723407" y="5259188"/>
            <a:ext cx="705394" cy="176348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3" name="Pfeil nach links und rechts 12"/>
          <p:cNvSpPr/>
          <p:nvPr/>
        </p:nvSpPr>
        <p:spPr>
          <a:xfrm>
            <a:off x="7789657" y="5257076"/>
            <a:ext cx="705394" cy="176348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4" name="Textfeld 13"/>
          <p:cNvSpPr txBox="1"/>
          <p:nvPr/>
        </p:nvSpPr>
        <p:spPr>
          <a:xfrm>
            <a:off x="1529801" y="5250145"/>
            <a:ext cx="1074000" cy="317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228600">
              <a:spcBef>
                <a:spcPts val="400"/>
              </a:spcBef>
              <a:spcAft>
                <a:spcPts val="800"/>
              </a:spcAft>
            </a:pPr>
            <a:r>
              <a:rPr lang="de-DE" sz="1400" dirty="0" smtClean="0">
                <a:latin typeface="Arial" pitchFamily="34" charset="0"/>
                <a:cs typeface="Arial" pitchFamily="34" charset="0"/>
              </a:rPr>
              <a:t>Straßenfahrt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	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341570" y="5250145"/>
            <a:ext cx="1578622" cy="20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228600">
              <a:spcBef>
                <a:spcPts val="400"/>
              </a:spcBef>
              <a:spcAft>
                <a:spcPts val="800"/>
              </a:spcAft>
            </a:pPr>
            <a:r>
              <a:rPr lang="de-DE" sz="1400" dirty="0" smtClean="0">
                <a:latin typeface="Arial" pitchFamily="34" charset="0"/>
                <a:cs typeface="Arial" pitchFamily="34" charset="0"/>
              </a:rPr>
              <a:t>ISOBUS-Terminal</a:t>
            </a:r>
          </a:p>
        </p:txBody>
      </p:sp>
      <p:sp>
        <p:nvSpPr>
          <p:cNvPr id="16" name="Inhaltsplatzhalter 6"/>
          <p:cNvSpPr txBox="1">
            <a:spLocks/>
          </p:cNvSpPr>
          <p:nvPr/>
        </p:nvSpPr>
        <p:spPr>
          <a:xfrm>
            <a:off x="334963" y="1016001"/>
            <a:ext cx="9652492" cy="970305"/>
          </a:xfrm>
          <a:prstGeom prst="rect">
            <a:avLst/>
          </a:prstGeom>
        </p:spPr>
        <p:txBody>
          <a:bodyPr/>
          <a:lstStyle>
            <a:lvl1pPr marL="0" indent="0" algn="l" defTabSz="2286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31775" indent="-231775" algn="l" defTabSz="3143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Wingdings" panose="05000000000000000000" pitchFamily="2" charset="2"/>
              <a:buChar char="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7675" indent="-215900" algn="l" defTabSz="4032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8650" indent="-180975" algn="l" defTabSz="447675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6450" indent="-180000" algn="l" defTabSz="53975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03275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dirty="0" smtClean="0"/>
              <a:t>Die ISOBUS-Applikation liegt in der dritten Bildschirmansicht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dirty="0" smtClean="0"/>
              <a:t>Der Fahrer kann zwischen Straßenfahrt, Feldfahrt und ISOBUS-Terminal wählen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 t="5098" r="784" b="12549"/>
          <a:stretch/>
        </p:blipFill>
        <p:spPr>
          <a:xfrm>
            <a:off x="397933" y="2900423"/>
            <a:ext cx="3388444" cy="212621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t="3576" r="827" b="14420"/>
          <a:stretch/>
        </p:blipFill>
        <p:spPr>
          <a:xfrm>
            <a:off x="4390282" y="2900423"/>
            <a:ext cx="3417974" cy="213924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2745" r="1079" b="16601"/>
          <a:stretch/>
        </p:blipFill>
        <p:spPr>
          <a:xfrm>
            <a:off x="8412161" y="2900423"/>
            <a:ext cx="3384023" cy="212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4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863" y="1016001"/>
            <a:ext cx="6387703" cy="39816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ISOBUS-Ansicht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859448" y="1387978"/>
            <a:ext cx="503742" cy="474377"/>
          </a:xfrm>
          <a:prstGeom prst="rect">
            <a:avLst/>
          </a:prstGeom>
          <a:solidFill>
            <a:srgbClr val="96553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0" name="Rechteck 9"/>
          <p:cNvSpPr/>
          <p:nvPr/>
        </p:nvSpPr>
        <p:spPr>
          <a:xfrm>
            <a:off x="5567838" y="1939350"/>
            <a:ext cx="2433162" cy="2435581"/>
          </a:xfrm>
          <a:prstGeom prst="rect">
            <a:avLst/>
          </a:prstGeom>
          <a:solidFill>
            <a:srgbClr val="B3C61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00" dirty="0"/>
          </a:p>
        </p:txBody>
      </p:sp>
      <p:sp>
        <p:nvSpPr>
          <p:cNvPr id="11" name="Rechteck 10"/>
          <p:cNvSpPr/>
          <p:nvPr/>
        </p:nvSpPr>
        <p:spPr>
          <a:xfrm>
            <a:off x="8001000" y="1939350"/>
            <a:ext cx="835572" cy="2435581"/>
          </a:xfrm>
          <a:prstGeom prst="rect">
            <a:avLst/>
          </a:prstGeom>
          <a:solidFill>
            <a:srgbClr val="FF5A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2" name="Rechteck 11"/>
          <p:cNvSpPr/>
          <p:nvPr/>
        </p:nvSpPr>
        <p:spPr>
          <a:xfrm>
            <a:off x="8339958" y="1387979"/>
            <a:ext cx="496613" cy="474377"/>
          </a:xfrm>
          <a:prstGeom prst="rect">
            <a:avLst/>
          </a:prstGeom>
          <a:solidFill>
            <a:srgbClr val="FDD55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334963" y="1016001"/>
            <a:ext cx="5112023" cy="5400675"/>
          </a:xfrm>
          <a:prstGeom prst="rect">
            <a:avLst/>
          </a:prstGeom>
        </p:spPr>
        <p:txBody>
          <a:bodyPr/>
          <a:lstStyle>
            <a:lvl1pPr marL="0" indent="0" algn="l" defTabSz="2286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31775" indent="-231775" algn="l" defTabSz="3143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Wingdings" panose="05000000000000000000" pitchFamily="2" charset="2"/>
              <a:buChar char="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7675" indent="-215900" algn="l" defTabSz="4032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8650" indent="-180975" algn="l" defTabSz="447675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6450" indent="-180000" algn="l" defTabSz="53975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03275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1400" dirty="0" err="1" smtClean="0"/>
              <a:t>Workingsetauswahl</a:t>
            </a:r>
            <a:endParaRPr lang="de-DE" sz="1400" dirty="0" smtClean="0"/>
          </a:p>
          <a:p>
            <a:pPr marL="501650" lvl="2" indent="-285750" defTabSz="228600">
              <a:lnSpc>
                <a:spcPct val="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de-DE" sz="1400" dirty="0" smtClean="0"/>
              <a:t>drei </a:t>
            </a:r>
            <a:r>
              <a:rPr lang="de-DE" sz="1400" dirty="0" err="1" smtClean="0"/>
              <a:t>Workingsets</a:t>
            </a:r>
            <a:r>
              <a:rPr lang="de-DE" sz="1400" dirty="0" smtClean="0"/>
              <a:t> werden gleichzeitig angezeigt</a:t>
            </a:r>
          </a:p>
          <a:p>
            <a:pPr marL="501650" lvl="2" indent="-285750" defTabSz="228600">
              <a:lnSpc>
                <a:spcPct val="5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de-DE" sz="1400" dirty="0" smtClean="0"/>
              <a:t>Bei mehreren erscheinen Pfeile zum weiter blättern</a:t>
            </a:r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1400" dirty="0" smtClean="0"/>
              <a:t>Quittieren von ISOBUS-Alarmmeldungen</a:t>
            </a:r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1400" dirty="0" err="1" smtClean="0"/>
              <a:t>Comfort</a:t>
            </a:r>
            <a:r>
              <a:rPr lang="de-DE" sz="1400" dirty="0" smtClean="0"/>
              <a:t> </a:t>
            </a:r>
            <a:r>
              <a:rPr lang="de-DE" sz="1400" dirty="0" err="1" smtClean="0"/>
              <a:t>Softkeys</a:t>
            </a:r>
            <a:endParaRPr lang="de-DE" sz="1400" dirty="0" smtClean="0"/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1400" dirty="0" smtClean="0"/>
              <a:t>ISOBUS-Datenmaske</a:t>
            </a:r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1400" dirty="0" smtClean="0"/>
              <a:t>ISOBUS </a:t>
            </a:r>
            <a:r>
              <a:rPr lang="de-DE" sz="1400" dirty="0" err="1" smtClean="0"/>
              <a:t>Softkeys</a:t>
            </a:r>
            <a:endParaRPr lang="de-DE" sz="1400" dirty="0" smtClean="0"/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de-DE" sz="1400" dirty="0" smtClean="0"/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de-DE" sz="1400" dirty="0" smtClean="0"/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de-DE" sz="1400" dirty="0" smtClean="0"/>
          </a:p>
          <a:p>
            <a:endParaRPr lang="de-DE" sz="14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de-DE" sz="14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de-DE" sz="1400" dirty="0" smtClean="0"/>
          </a:p>
        </p:txBody>
      </p:sp>
      <p:sp>
        <p:nvSpPr>
          <p:cNvPr id="14" name="Rechteck 13"/>
          <p:cNvSpPr/>
          <p:nvPr/>
        </p:nvSpPr>
        <p:spPr>
          <a:xfrm>
            <a:off x="5567838" y="1398623"/>
            <a:ext cx="2433162" cy="463733"/>
          </a:xfrm>
          <a:prstGeom prst="rect">
            <a:avLst/>
          </a:prstGeom>
          <a:solidFill>
            <a:srgbClr val="81A4B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200" dirty="0"/>
          </a:p>
        </p:txBody>
      </p:sp>
      <p:sp>
        <p:nvSpPr>
          <p:cNvPr id="15" name="Ellipse 14"/>
          <p:cNvSpPr>
            <a:spLocks noChangeArrowheads="1"/>
          </p:cNvSpPr>
          <p:nvPr/>
        </p:nvSpPr>
        <p:spPr bwMode="auto">
          <a:xfrm>
            <a:off x="8492220" y="1116701"/>
            <a:ext cx="192088" cy="193675"/>
          </a:xfrm>
          <a:prstGeom prst="ellipse">
            <a:avLst/>
          </a:prstGeom>
          <a:solidFill>
            <a:srgbClr val="E27036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algn="ctr">
              <a:spcBef>
                <a:spcPct val="20000"/>
              </a:spcBef>
            </a:pPr>
            <a:r>
              <a:rPr lang="de-DE" sz="11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Ellipse 15"/>
          <p:cNvSpPr>
            <a:spLocks noChangeArrowheads="1"/>
          </p:cNvSpPr>
          <p:nvPr/>
        </p:nvSpPr>
        <p:spPr bwMode="auto">
          <a:xfrm>
            <a:off x="9015275" y="1118397"/>
            <a:ext cx="192088" cy="193675"/>
          </a:xfrm>
          <a:prstGeom prst="ellipse">
            <a:avLst/>
          </a:prstGeom>
          <a:solidFill>
            <a:srgbClr val="E27036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algn="ctr">
              <a:spcBef>
                <a:spcPct val="20000"/>
              </a:spcBef>
            </a:pPr>
            <a:r>
              <a:rPr lang="de-DE" sz="1100" dirty="0">
                <a:solidFill>
                  <a:schemeClr val="bg1"/>
                </a:solidFill>
              </a:rPr>
              <a:t>3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17" name="Ellipse 16"/>
          <p:cNvSpPr>
            <a:spLocks noChangeArrowheads="1"/>
          </p:cNvSpPr>
          <p:nvPr/>
        </p:nvSpPr>
        <p:spPr bwMode="auto">
          <a:xfrm>
            <a:off x="5768728" y="1536111"/>
            <a:ext cx="192088" cy="193675"/>
          </a:xfrm>
          <a:prstGeom prst="ellipse">
            <a:avLst/>
          </a:prstGeom>
          <a:solidFill>
            <a:srgbClr val="E27036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algn="ctr">
              <a:spcBef>
                <a:spcPct val="20000"/>
              </a:spcBef>
            </a:pPr>
            <a:r>
              <a:rPr lang="de-DE" sz="1100" dirty="0">
                <a:solidFill>
                  <a:schemeClr val="bg1"/>
                </a:solidFill>
              </a:rPr>
              <a:t>1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18" name="Ellipse 17"/>
          <p:cNvSpPr>
            <a:spLocks noChangeArrowheads="1"/>
          </p:cNvSpPr>
          <p:nvPr/>
        </p:nvSpPr>
        <p:spPr bwMode="auto">
          <a:xfrm>
            <a:off x="8098975" y="3619500"/>
            <a:ext cx="192088" cy="193675"/>
          </a:xfrm>
          <a:prstGeom prst="ellipse">
            <a:avLst/>
          </a:prstGeom>
          <a:solidFill>
            <a:srgbClr val="E27036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algn="ctr">
              <a:spcBef>
                <a:spcPct val="20000"/>
              </a:spcBef>
            </a:pPr>
            <a:r>
              <a:rPr lang="de-DE" sz="1100" dirty="0">
                <a:solidFill>
                  <a:schemeClr val="bg1"/>
                </a:solidFill>
              </a:rPr>
              <a:t>5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19" name="Ellipse 18"/>
          <p:cNvSpPr>
            <a:spLocks noChangeArrowheads="1"/>
          </p:cNvSpPr>
          <p:nvPr/>
        </p:nvSpPr>
        <p:spPr bwMode="auto">
          <a:xfrm>
            <a:off x="5672684" y="2656265"/>
            <a:ext cx="192088" cy="193675"/>
          </a:xfrm>
          <a:prstGeom prst="ellipse">
            <a:avLst/>
          </a:prstGeom>
          <a:solidFill>
            <a:srgbClr val="E27036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algn="ctr">
              <a:spcBef>
                <a:spcPct val="20000"/>
              </a:spcBef>
            </a:pPr>
            <a:r>
              <a:rPr lang="de-DE" sz="1100" dirty="0">
                <a:solidFill>
                  <a:schemeClr val="bg1"/>
                </a:solidFill>
              </a:rPr>
              <a:t>4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20" name="Ellipse 19"/>
          <p:cNvSpPr>
            <a:spLocks noChangeArrowheads="1"/>
          </p:cNvSpPr>
          <p:nvPr/>
        </p:nvSpPr>
        <p:spPr bwMode="auto">
          <a:xfrm>
            <a:off x="360062" y="3052588"/>
            <a:ext cx="192088" cy="193675"/>
          </a:xfrm>
          <a:prstGeom prst="ellipse">
            <a:avLst/>
          </a:prstGeom>
          <a:solidFill>
            <a:srgbClr val="E27036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algn="ctr">
              <a:spcBef>
                <a:spcPct val="20000"/>
              </a:spcBef>
            </a:pPr>
            <a:r>
              <a:rPr lang="de-DE" sz="1100" dirty="0">
                <a:solidFill>
                  <a:schemeClr val="bg1"/>
                </a:solidFill>
              </a:rPr>
              <a:t>5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21" name="Ellipse 20"/>
          <p:cNvSpPr>
            <a:spLocks noChangeArrowheads="1"/>
          </p:cNvSpPr>
          <p:nvPr/>
        </p:nvSpPr>
        <p:spPr bwMode="auto">
          <a:xfrm>
            <a:off x="358528" y="2682305"/>
            <a:ext cx="192088" cy="193675"/>
          </a:xfrm>
          <a:prstGeom prst="ellipse">
            <a:avLst/>
          </a:prstGeom>
          <a:solidFill>
            <a:srgbClr val="E27036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algn="ctr">
              <a:spcBef>
                <a:spcPct val="20000"/>
              </a:spcBef>
            </a:pPr>
            <a:r>
              <a:rPr lang="de-DE" sz="1100" dirty="0">
                <a:solidFill>
                  <a:schemeClr val="bg1"/>
                </a:solidFill>
              </a:rPr>
              <a:t>4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22" name="Ellipse 21"/>
          <p:cNvSpPr>
            <a:spLocks noChangeArrowheads="1"/>
          </p:cNvSpPr>
          <p:nvPr/>
        </p:nvSpPr>
        <p:spPr bwMode="auto">
          <a:xfrm>
            <a:off x="360062" y="2312022"/>
            <a:ext cx="192088" cy="193675"/>
          </a:xfrm>
          <a:prstGeom prst="ellipse">
            <a:avLst/>
          </a:prstGeom>
          <a:solidFill>
            <a:srgbClr val="E27036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algn="ctr">
              <a:spcBef>
                <a:spcPct val="20000"/>
              </a:spcBef>
            </a:pPr>
            <a:r>
              <a:rPr lang="de-DE" sz="1100" dirty="0">
                <a:solidFill>
                  <a:schemeClr val="bg1"/>
                </a:solidFill>
              </a:rPr>
              <a:t>3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23" name="Ellipse 22"/>
          <p:cNvSpPr>
            <a:spLocks noChangeArrowheads="1"/>
          </p:cNvSpPr>
          <p:nvPr/>
        </p:nvSpPr>
        <p:spPr bwMode="auto">
          <a:xfrm>
            <a:off x="359978" y="1947621"/>
            <a:ext cx="192088" cy="193675"/>
          </a:xfrm>
          <a:prstGeom prst="ellipse">
            <a:avLst/>
          </a:prstGeom>
          <a:solidFill>
            <a:srgbClr val="E27036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algn="ctr">
              <a:spcBef>
                <a:spcPct val="20000"/>
              </a:spcBef>
            </a:pPr>
            <a:r>
              <a:rPr lang="de-DE" sz="1100" dirty="0">
                <a:solidFill>
                  <a:schemeClr val="bg1"/>
                </a:solidFill>
              </a:rPr>
              <a:t>2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24" name="Ellipse 23"/>
          <p:cNvSpPr>
            <a:spLocks noChangeArrowheads="1"/>
          </p:cNvSpPr>
          <p:nvPr/>
        </p:nvSpPr>
        <p:spPr bwMode="auto">
          <a:xfrm>
            <a:off x="358528" y="1068400"/>
            <a:ext cx="192088" cy="193675"/>
          </a:xfrm>
          <a:prstGeom prst="ellipse">
            <a:avLst/>
          </a:prstGeom>
          <a:solidFill>
            <a:srgbClr val="E27036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algn="ctr">
              <a:spcBef>
                <a:spcPct val="20000"/>
              </a:spcBef>
            </a:pPr>
            <a:r>
              <a:rPr lang="de-DE" sz="1100" dirty="0">
                <a:solidFill>
                  <a:schemeClr val="bg1"/>
                </a:solidFill>
              </a:rPr>
              <a:t>1</a:t>
            </a:r>
            <a:endParaRPr lang="de-DE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9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 smtClean="0"/>
              <a:t>Comfort</a:t>
            </a:r>
            <a:r>
              <a:rPr lang="de-DE" dirty="0" smtClean="0"/>
              <a:t> </a:t>
            </a:r>
            <a:r>
              <a:rPr lang="de-DE" dirty="0" err="1" smtClean="0"/>
              <a:t>Softkeys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l="42" t="36" r="415" b="73846"/>
          <a:stretch/>
        </p:blipFill>
        <p:spPr>
          <a:xfrm>
            <a:off x="6391595" y="1012478"/>
            <a:ext cx="5465971" cy="89515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993" y="2059453"/>
            <a:ext cx="6276573" cy="3917628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9286511" y="1356292"/>
            <a:ext cx="385355" cy="37001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1" name="Rechteck 10"/>
          <p:cNvSpPr/>
          <p:nvPr/>
        </p:nvSpPr>
        <p:spPr>
          <a:xfrm>
            <a:off x="9399733" y="2034463"/>
            <a:ext cx="2430334" cy="356229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334963" y="1016001"/>
            <a:ext cx="5112023" cy="2081923"/>
          </a:xfrm>
          <a:prstGeom prst="rect">
            <a:avLst/>
          </a:prstGeom>
        </p:spPr>
        <p:txBody>
          <a:bodyPr/>
          <a:lstStyle>
            <a:lvl1pPr marL="0" indent="0" algn="l" defTabSz="2286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31775" indent="-231775" algn="l" defTabSz="3143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Wingdings" panose="05000000000000000000" pitchFamily="2" charset="2"/>
              <a:buChar char="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7675" indent="-215900" algn="l" defTabSz="4032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8650" indent="-180975" algn="l" defTabSz="447675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6450" indent="-180000" algn="l" defTabSz="53975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03275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1400" dirty="0" smtClean="0"/>
              <a:t>Durch drücken des Buttons „</a:t>
            </a:r>
            <a:r>
              <a:rPr lang="de-DE" sz="1400" dirty="0" err="1" smtClean="0"/>
              <a:t>Comfort</a:t>
            </a:r>
            <a:r>
              <a:rPr lang="de-DE" sz="1400" dirty="0" smtClean="0"/>
              <a:t> </a:t>
            </a:r>
            <a:r>
              <a:rPr lang="de-DE" sz="1400" dirty="0" err="1" smtClean="0"/>
              <a:t>Softkey</a:t>
            </a:r>
            <a:r>
              <a:rPr lang="de-DE" sz="1400" dirty="0" smtClean="0"/>
              <a:t>“ (1) werden die </a:t>
            </a:r>
            <a:r>
              <a:rPr lang="de-DE" sz="1400" dirty="0" err="1" smtClean="0"/>
              <a:t>Softkeys</a:t>
            </a:r>
            <a:r>
              <a:rPr lang="de-DE" sz="1400" dirty="0" smtClean="0"/>
              <a:t> (2) in einem Dialogfenster (3) auf der rechten Seite vergrößert dargestellt</a:t>
            </a:r>
          </a:p>
          <a:p>
            <a:pPr marL="171450" lvl="1" indent="-171450" defTabSz="2286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1400" b="1" dirty="0" smtClean="0"/>
              <a:t>Hinweis:</a:t>
            </a:r>
            <a:r>
              <a:rPr lang="de-DE" sz="1400" dirty="0" smtClean="0"/>
              <a:t> Bei einer Alarmmeldung erscheint diese über den </a:t>
            </a:r>
            <a:r>
              <a:rPr lang="de-DE" sz="1400" dirty="0" err="1" smtClean="0"/>
              <a:t>Comfort</a:t>
            </a:r>
            <a:r>
              <a:rPr lang="de-DE" sz="1400" dirty="0" smtClean="0"/>
              <a:t> </a:t>
            </a:r>
            <a:r>
              <a:rPr lang="de-DE" sz="1400" dirty="0" err="1" smtClean="0"/>
              <a:t>Softkeys</a:t>
            </a:r>
            <a:r>
              <a:rPr lang="de-DE" sz="1400" dirty="0" smtClean="0"/>
              <a:t>. Das Terminal ist trotzdem voll funktionsfähig und die „normalen“ </a:t>
            </a:r>
            <a:r>
              <a:rPr lang="de-DE" sz="1400" dirty="0" err="1" smtClean="0"/>
              <a:t>Softkeys</a:t>
            </a:r>
            <a:r>
              <a:rPr lang="de-DE" sz="1400" dirty="0" smtClean="0"/>
              <a:t> funktionieren weiterhin</a:t>
            </a:r>
          </a:p>
          <a:p>
            <a:endParaRPr lang="de-DE" sz="14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de-DE" sz="14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de-DE" sz="1400" dirty="0" smtClean="0"/>
          </a:p>
        </p:txBody>
      </p:sp>
      <p:sp>
        <p:nvSpPr>
          <p:cNvPr id="16" name="Ellipse 15"/>
          <p:cNvSpPr>
            <a:spLocks noChangeArrowheads="1"/>
          </p:cNvSpPr>
          <p:nvPr/>
        </p:nvSpPr>
        <p:spPr bwMode="auto">
          <a:xfrm>
            <a:off x="10853108" y="2092019"/>
            <a:ext cx="192088" cy="193675"/>
          </a:xfrm>
          <a:prstGeom prst="ellipse">
            <a:avLst/>
          </a:prstGeom>
          <a:solidFill>
            <a:srgbClr val="E27036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algn="ctr">
              <a:spcBef>
                <a:spcPct val="20000"/>
              </a:spcBef>
            </a:pPr>
            <a:r>
              <a:rPr lang="de-DE" sz="1100" dirty="0">
                <a:solidFill>
                  <a:schemeClr val="bg1"/>
                </a:solidFill>
              </a:rPr>
              <a:t>3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17" name="Ellipse 16"/>
          <p:cNvSpPr>
            <a:spLocks noChangeArrowheads="1"/>
          </p:cNvSpPr>
          <p:nvPr/>
        </p:nvSpPr>
        <p:spPr bwMode="auto">
          <a:xfrm>
            <a:off x="8527191" y="2768958"/>
            <a:ext cx="192088" cy="193675"/>
          </a:xfrm>
          <a:prstGeom prst="ellipse">
            <a:avLst/>
          </a:prstGeom>
          <a:solidFill>
            <a:srgbClr val="E27036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algn="ctr">
              <a:spcBef>
                <a:spcPct val="20000"/>
              </a:spcBef>
            </a:pPr>
            <a:r>
              <a:rPr lang="de-DE" sz="1100" dirty="0">
                <a:solidFill>
                  <a:schemeClr val="bg1"/>
                </a:solidFill>
              </a:rPr>
              <a:t>2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18" name="Ellipse 17"/>
          <p:cNvSpPr>
            <a:spLocks noChangeArrowheads="1"/>
          </p:cNvSpPr>
          <p:nvPr/>
        </p:nvSpPr>
        <p:spPr bwMode="auto">
          <a:xfrm>
            <a:off x="9299062" y="1156167"/>
            <a:ext cx="192088" cy="193675"/>
          </a:xfrm>
          <a:prstGeom prst="ellipse">
            <a:avLst/>
          </a:prstGeom>
          <a:solidFill>
            <a:srgbClr val="E27036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90000" tIns="43200" rIns="90000" bIns="43200" anchor="ctr"/>
          <a:lstStyle/>
          <a:p>
            <a:pPr algn="ctr">
              <a:spcBef>
                <a:spcPct val="20000"/>
              </a:spcBef>
            </a:pPr>
            <a:r>
              <a:rPr lang="de-DE" sz="1100" dirty="0">
                <a:solidFill>
                  <a:schemeClr val="bg1"/>
                </a:solidFill>
              </a:rPr>
              <a:t>1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8052588" y="2962633"/>
            <a:ext cx="831281" cy="241340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</p:spTree>
    <p:extLst>
      <p:ext uri="{BB962C8B-B14F-4D97-AF65-F5344CB8AC3E}">
        <p14:creationId xmlns:p14="http://schemas.microsoft.com/office/powerpoint/2010/main" val="31942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ISOBUS-Einstellungen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b="8514"/>
          <a:stretch/>
        </p:blipFill>
        <p:spPr>
          <a:xfrm>
            <a:off x="7706750" y="1016000"/>
            <a:ext cx="4150816" cy="237022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b="8669"/>
          <a:stretch/>
        </p:blipFill>
        <p:spPr>
          <a:xfrm>
            <a:off x="7706749" y="3679827"/>
            <a:ext cx="4135437" cy="2360584"/>
          </a:xfrm>
          <a:prstGeom prst="rect">
            <a:avLst/>
          </a:prstGeom>
        </p:spPr>
      </p:pic>
      <p:sp>
        <p:nvSpPr>
          <p:cNvPr id="10" name="Ellipse 9"/>
          <p:cNvSpPr>
            <a:spLocks/>
          </p:cNvSpPr>
          <p:nvPr/>
        </p:nvSpPr>
        <p:spPr>
          <a:xfrm>
            <a:off x="7729193" y="1491677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1</a:t>
            </a:r>
            <a:endParaRPr lang="en-GB" sz="1100" dirty="0"/>
          </a:p>
        </p:txBody>
      </p:sp>
      <p:sp>
        <p:nvSpPr>
          <p:cNvPr id="11" name="Ellipse 10"/>
          <p:cNvSpPr>
            <a:spLocks/>
          </p:cNvSpPr>
          <p:nvPr/>
        </p:nvSpPr>
        <p:spPr>
          <a:xfrm>
            <a:off x="7729193" y="4154737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2</a:t>
            </a:r>
          </a:p>
        </p:txBody>
      </p:sp>
      <p:sp>
        <p:nvSpPr>
          <p:cNvPr id="12" name="Inhaltsplatzhalter 6"/>
          <p:cNvSpPr txBox="1">
            <a:spLocks/>
          </p:cNvSpPr>
          <p:nvPr/>
        </p:nvSpPr>
        <p:spPr>
          <a:xfrm>
            <a:off x="334963" y="1016000"/>
            <a:ext cx="5112023" cy="4856655"/>
          </a:xfrm>
          <a:prstGeom prst="rect">
            <a:avLst/>
          </a:prstGeom>
        </p:spPr>
        <p:txBody>
          <a:bodyPr/>
          <a:lstStyle>
            <a:lvl1pPr marL="0" indent="0" algn="l" defTabSz="2286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31775" indent="-231775" algn="l" defTabSz="3143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Wingdings" panose="05000000000000000000" pitchFamily="2" charset="2"/>
              <a:buChar char="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7675" indent="-215900" algn="l" defTabSz="4032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8650" indent="-180975" algn="l" defTabSz="447675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6450" indent="-180000" algn="l" defTabSz="53975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03275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228600">
              <a:buClr>
                <a:schemeClr val="accent5"/>
              </a:buClr>
              <a:buNone/>
            </a:pPr>
            <a:r>
              <a:rPr lang="de-DE" sz="1400" dirty="0" smtClean="0"/>
              <a:t>Der Hauptschalter schaltet die ISOBUS-Applikation ein oder aus</a:t>
            </a:r>
          </a:p>
          <a:p>
            <a:pPr lvl="1" defTabSz="228600">
              <a:buClr>
                <a:schemeClr val="accent5"/>
              </a:buClr>
            </a:pPr>
            <a:r>
              <a:rPr lang="de-DE" sz="1400" dirty="0" smtClean="0"/>
              <a:t>Aus: Das ISOBUS-UT ist passiv und sendet keine Daten auf den CAN-Bus (1)</a:t>
            </a:r>
          </a:p>
          <a:p>
            <a:pPr lvl="1" defTabSz="228600">
              <a:buClr>
                <a:schemeClr val="accent5"/>
              </a:buClr>
            </a:pPr>
            <a:r>
              <a:rPr lang="de-DE" sz="1400" dirty="0" smtClean="0"/>
              <a:t>Ein: Der Benutzer kann in dem Menü die UT-Nummer und die UT-Generation ändern (2)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11446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ISOBUS-Einstellungen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5446986" y="1016000"/>
            <a:ext cx="6410580" cy="4202386"/>
            <a:chOff x="7724034" y="1016000"/>
            <a:chExt cx="4133532" cy="2609315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24034" y="1016000"/>
              <a:ext cx="2057407" cy="1285879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94037" y="1016001"/>
              <a:ext cx="2057407" cy="1284165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4034" y="2337329"/>
              <a:ext cx="2057407" cy="1287986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4037" y="2337329"/>
              <a:ext cx="2063529" cy="1287986"/>
            </a:xfrm>
            <a:prstGeom prst="rect">
              <a:avLst/>
            </a:prstGeom>
          </p:spPr>
        </p:pic>
      </p:grpSp>
      <p:sp>
        <p:nvSpPr>
          <p:cNvPr id="12" name="Inhaltsplatzhalter 6"/>
          <p:cNvSpPr txBox="1">
            <a:spLocks/>
          </p:cNvSpPr>
          <p:nvPr/>
        </p:nvSpPr>
        <p:spPr>
          <a:xfrm>
            <a:off x="334963" y="1016000"/>
            <a:ext cx="5112023" cy="4856655"/>
          </a:xfrm>
          <a:prstGeom prst="rect">
            <a:avLst/>
          </a:prstGeom>
        </p:spPr>
        <p:txBody>
          <a:bodyPr/>
          <a:lstStyle>
            <a:lvl1pPr marL="0" indent="0" algn="l" defTabSz="2286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31775" indent="-231775" algn="l" defTabSz="3143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Wingdings" panose="05000000000000000000" pitchFamily="2" charset="2"/>
              <a:buChar char="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7675" indent="-215900" algn="l" defTabSz="4032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8650" indent="-180975" algn="l" defTabSz="447675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6450" indent="-180000" algn="l" defTabSz="53975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03275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228600">
              <a:buClr>
                <a:schemeClr val="accent5"/>
              </a:buClr>
              <a:buNone/>
            </a:pPr>
            <a:r>
              <a:rPr lang="de-DE" sz="1400" dirty="0" smtClean="0"/>
              <a:t>UT-Nummer</a:t>
            </a:r>
          </a:p>
          <a:p>
            <a:pPr lvl="1" defTabSz="228600">
              <a:buClr>
                <a:schemeClr val="accent5"/>
              </a:buClr>
            </a:pPr>
            <a:r>
              <a:rPr lang="de-DE" sz="1400" dirty="0" smtClean="0"/>
              <a:t>Zur Nutzung mehrerer ISOBUS-Terminals auf einer Maschine</a:t>
            </a:r>
          </a:p>
          <a:p>
            <a:pPr lvl="1" defTabSz="228600">
              <a:buClr>
                <a:schemeClr val="accent5"/>
              </a:buClr>
            </a:pPr>
            <a:r>
              <a:rPr lang="de-DE" sz="1400" dirty="0" smtClean="0"/>
              <a:t>Legt fest welches Terminal Priorität hat</a:t>
            </a:r>
          </a:p>
          <a:p>
            <a:pPr marL="0" lvl="1" indent="0" defTabSz="228600">
              <a:buClr>
                <a:schemeClr val="accent5"/>
              </a:buClr>
              <a:buNone/>
            </a:pPr>
            <a:r>
              <a:rPr lang="de-DE" sz="1400" dirty="0" smtClean="0"/>
              <a:t>UT-Generation</a:t>
            </a:r>
          </a:p>
          <a:p>
            <a:pPr lvl="1" defTabSz="228600">
              <a:buClr>
                <a:schemeClr val="accent5"/>
              </a:buClr>
            </a:pPr>
            <a:r>
              <a:rPr lang="de-DE" sz="1400" dirty="0" smtClean="0"/>
              <a:t>Wechsel zwischen UT 1.0 und UT 2.0</a:t>
            </a:r>
          </a:p>
          <a:p>
            <a:pPr lvl="1" defTabSz="228600">
              <a:buClr>
                <a:schemeClr val="accent5"/>
              </a:buClr>
            </a:pPr>
            <a:r>
              <a:rPr lang="de-DE" sz="1400" dirty="0" smtClean="0"/>
              <a:t>UT 1.0 = AUX-O</a:t>
            </a:r>
          </a:p>
          <a:p>
            <a:pPr marL="0" lvl="1" indent="0" defTabSz="228600">
              <a:lnSpc>
                <a:spcPct val="50000"/>
              </a:lnSpc>
              <a:buClr>
                <a:schemeClr val="accent5"/>
              </a:buClr>
              <a:buNone/>
            </a:pPr>
            <a:r>
              <a:rPr lang="de-DE" sz="1400" dirty="0"/>
              <a:t>	</a:t>
            </a:r>
            <a:r>
              <a:rPr lang="de-DE" sz="1400" dirty="0" smtClean="0"/>
              <a:t>UT 2.0 = AUX-N</a:t>
            </a:r>
          </a:p>
          <a:p>
            <a:pPr marL="0" lvl="1" indent="0" defTabSz="228600">
              <a:lnSpc>
                <a:spcPct val="50000"/>
              </a:lnSpc>
              <a:buClr>
                <a:schemeClr val="accent5"/>
              </a:buClr>
              <a:buNone/>
            </a:pPr>
            <a:endParaRPr lang="de-DE" sz="1400" dirty="0"/>
          </a:p>
          <a:p>
            <a:pPr marL="0" lvl="1" indent="0" defTabSz="228600">
              <a:lnSpc>
                <a:spcPct val="50000"/>
              </a:lnSpc>
              <a:buClr>
                <a:schemeClr val="accent5"/>
              </a:buClr>
              <a:buNone/>
            </a:pPr>
            <a:endParaRPr lang="de-DE" sz="1400" dirty="0" smtClean="0"/>
          </a:p>
          <a:p>
            <a:pPr marL="0" lvl="1" indent="0" defTabSz="228600">
              <a:lnSpc>
                <a:spcPct val="50000"/>
              </a:lnSpc>
              <a:buClr>
                <a:schemeClr val="accent5"/>
              </a:buClr>
              <a:buNone/>
            </a:pPr>
            <a:endParaRPr lang="de-DE" sz="1400" dirty="0"/>
          </a:p>
          <a:p>
            <a:pPr marL="0" lvl="1" indent="0" defTabSz="228600">
              <a:buClr>
                <a:schemeClr val="accent5"/>
              </a:buClr>
              <a:buNone/>
            </a:pPr>
            <a:r>
              <a:rPr lang="de-DE" sz="1400" b="1" dirty="0" smtClean="0"/>
              <a:t>Hinweis: </a:t>
            </a:r>
            <a:r>
              <a:rPr lang="de-DE" sz="1400" dirty="0" smtClean="0"/>
              <a:t>Nach einem Wechsel der UT-Nummer oder der UT-Generation, muss der Bediener einem Neustart der UT-Applikation zustimmen.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161846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ISOBUS-Menü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628" y="1016001"/>
            <a:ext cx="3091940" cy="193246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1424329" y="2501498"/>
            <a:ext cx="441122" cy="25746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0" name="Rechteck 9"/>
          <p:cNvSpPr/>
          <p:nvPr/>
        </p:nvSpPr>
        <p:spPr>
          <a:xfrm>
            <a:off x="10665372" y="1023509"/>
            <a:ext cx="758957" cy="20620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3" name="Ellipse 12"/>
          <p:cNvSpPr>
            <a:spLocks/>
          </p:cNvSpPr>
          <p:nvPr/>
        </p:nvSpPr>
        <p:spPr>
          <a:xfrm>
            <a:off x="10399228" y="1023509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1</a:t>
            </a:r>
            <a:endParaRPr lang="en-GB" sz="1100" dirty="0"/>
          </a:p>
        </p:txBody>
      </p:sp>
      <p:sp>
        <p:nvSpPr>
          <p:cNvPr id="14" name="Ellipse 13"/>
          <p:cNvSpPr>
            <a:spLocks/>
          </p:cNvSpPr>
          <p:nvPr/>
        </p:nvSpPr>
        <p:spPr>
          <a:xfrm>
            <a:off x="10399228" y="1237218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2</a:t>
            </a:r>
          </a:p>
        </p:txBody>
      </p:sp>
      <p:sp>
        <p:nvSpPr>
          <p:cNvPr id="15" name="Ellipse 14"/>
          <p:cNvSpPr>
            <a:spLocks/>
          </p:cNvSpPr>
          <p:nvPr/>
        </p:nvSpPr>
        <p:spPr>
          <a:xfrm>
            <a:off x="10399228" y="1450927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3</a:t>
            </a:r>
          </a:p>
        </p:txBody>
      </p:sp>
      <p:sp>
        <p:nvSpPr>
          <p:cNvPr id="16" name="Inhaltsplatzhalter 6"/>
          <p:cNvSpPr txBox="1">
            <a:spLocks/>
          </p:cNvSpPr>
          <p:nvPr/>
        </p:nvSpPr>
        <p:spPr>
          <a:xfrm>
            <a:off x="334963" y="1016001"/>
            <a:ext cx="5112023" cy="2081923"/>
          </a:xfrm>
          <a:prstGeom prst="rect">
            <a:avLst/>
          </a:prstGeom>
        </p:spPr>
        <p:txBody>
          <a:bodyPr/>
          <a:lstStyle>
            <a:lvl1pPr marL="0" indent="0" algn="l" defTabSz="2286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31775" indent="-231775" algn="l" defTabSz="3143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Wingdings" panose="05000000000000000000" pitchFamily="2" charset="2"/>
              <a:buChar char="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7675" indent="-215900" algn="l" defTabSz="4032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8650" indent="-180975" algn="l" defTabSz="447675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6450" indent="-180000" algn="l" defTabSz="53975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03275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228600">
              <a:buClr>
                <a:schemeClr val="accent5"/>
              </a:buClr>
              <a:buNone/>
            </a:pPr>
            <a:r>
              <a:rPr lang="de-DE" sz="1400" dirty="0" smtClean="0"/>
              <a:t>Unter dem Hauptmenüpunkt ISO UT befinden sich die Menüs für den </a:t>
            </a:r>
            <a:r>
              <a:rPr lang="de-DE" sz="1400" dirty="0" err="1" smtClean="0"/>
              <a:t>Object</a:t>
            </a:r>
            <a:r>
              <a:rPr lang="de-DE" sz="1400" dirty="0" smtClean="0"/>
              <a:t> Pool (1), die Funktionstasten (2) und für allgemeine ISOBUS-Einstellungen (3).</a:t>
            </a:r>
          </a:p>
          <a:p>
            <a:pPr marL="0" lvl="1" indent="0" defTabSz="228600">
              <a:buClr>
                <a:schemeClr val="accent5"/>
              </a:buClr>
              <a:buNone/>
            </a:pPr>
            <a:r>
              <a:rPr lang="de-DE" sz="1400" dirty="0" err="1" smtClean="0"/>
              <a:t>Object</a:t>
            </a:r>
            <a:r>
              <a:rPr lang="de-DE" sz="1400" dirty="0" smtClean="0"/>
              <a:t> Pool:</a:t>
            </a:r>
          </a:p>
          <a:p>
            <a:pPr lvl="1" defTabSz="228600">
              <a:buClr>
                <a:schemeClr val="accent5"/>
              </a:buClr>
            </a:pPr>
            <a:r>
              <a:rPr lang="de-DE" sz="1400" dirty="0" smtClean="0"/>
              <a:t>Es besteht die Möglichkeit die </a:t>
            </a:r>
            <a:r>
              <a:rPr lang="de-DE" sz="1400" dirty="0" err="1" smtClean="0"/>
              <a:t>Object</a:t>
            </a:r>
            <a:r>
              <a:rPr lang="de-DE" sz="1400" dirty="0" smtClean="0"/>
              <a:t> Pools einzeln oder alle zusammen zu löschen</a:t>
            </a:r>
          </a:p>
          <a:p>
            <a:pPr lvl="1" defTabSz="228600">
              <a:buClr>
                <a:schemeClr val="accent5"/>
              </a:buClr>
            </a:pPr>
            <a:r>
              <a:rPr lang="de-DE" sz="1400" dirty="0" smtClean="0"/>
              <a:t>Das löschen muss bestätigt werden (4)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de-DE" sz="1400" dirty="0" smtClean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590" y="2948464"/>
            <a:ext cx="5353976" cy="3343802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10665372" y="1237218"/>
            <a:ext cx="758957" cy="20620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9" name="Rechteck 18"/>
          <p:cNvSpPr/>
          <p:nvPr/>
        </p:nvSpPr>
        <p:spPr>
          <a:xfrm>
            <a:off x="10665371" y="1450927"/>
            <a:ext cx="758957" cy="20620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20" name="Rechteck 19"/>
          <p:cNvSpPr/>
          <p:nvPr/>
        </p:nvSpPr>
        <p:spPr>
          <a:xfrm>
            <a:off x="9805220" y="3204857"/>
            <a:ext cx="1995270" cy="322183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21" name="Ellipse 20"/>
          <p:cNvSpPr>
            <a:spLocks/>
          </p:cNvSpPr>
          <p:nvPr/>
        </p:nvSpPr>
        <p:spPr>
          <a:xfrm>
            <a:off x="9490529" y="3250999"/>
            <a:ext cx="191665" cy="1962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2183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05 ISOBUS @ CEBIS TOUCH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D35A9-E836-412E-8900-20C5D3ECEE7B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CLAAS ACADEMY | ISOBUS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AUX – </a:t>
            </a:r>
            <a:r>
              <a:rPr lang="de-DE" dirty="0" err="1"/>
              <a:t>Auxiliary</a:t>
            </a:r>
            <a:r>
              <a:rPr lang="de-DE" dirty="0"/>
              <a:t> Control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b="8866"/>
          <a:stretch/>
        </p:blipFill>
        <p:spPr>
          <a:xfrm>
            <a:off x="7722131" y="3789363"/>
            <a:ext cx="4135437" cy="235235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049" y="1803489"/>
            <a:ext cx="2714520" cy="16984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548" y="1125538"/>
            <a:ext cx="2417570" cy="1510982"/>
          </a:xfrm>
          <a:prstGeom prst="rect">
            <a:avLst/>
          </a:prstGeom>
        </p:spPr>
      </p:pic>
      <p:sp>
        <p:nvSpPr>
          <p:cNvPr id="11" name="Ellipse 10"/>
          <p:cNvSpPr>
            <a:spLocks/>
          </p:cNvSpPr>
          <p:nvPr/>
        </p:nvSpPr>
        <p:spPr>
          <a:xfrm>
            <a:off x="7615804" y="1277363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1</a:t>
            </a:r>
            <a:endParaRPr lang="en-GB" sz="1100" dirty="0"/>
          </a:p>
        </p:txBody>
      </p:sp>
      <p:sp>
        <p:nvSpPr>
          <p:cNvPr id="12" name="Ellipse 11"/>
          <p:cNvSpPr>
            <a:spLocks/>
          </p:cNvSpPr>
          <p:nvPr/>
        </p:nvSpPr>
        <p:spPr>
          <a:xfrm>
            <a:off x="7722131" y="4278773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2</a:t>
            </a:r>
          </a:p>
        </p:txBody>
      </p:sp>
      <p:sp>
        <p:nvSpPr>
          <p:cNvPr id="13" name="Ellipse 12"/>
          <p:cNvSpPr>
            <a:spLocks/>
          </p:cNvSpPr>
          <p:nvPr/>
        </p:nvSpPr>
        <p:spPr>
          <a:xfrm>
            <a:off x="8899407" y="3971273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/>
              <a:t>3</a:t>
            </a:r>
          </a:p>
        </p:txBody>
      </p:sp>
      <p:sp>
        <p:nvSpPr>
          <p:cNvPr id="14" name="Rechteck 13"/>
          <p:cNvSpPr/>
          <p:nvPr/>
        </p:nvSpPr>
        <p:spPr>
          <a:xfrm>
            <a:off x="10606090" y="2366652"/>
            <a:ext cx="1251584" cy="532479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5" name="Rechteck 14"/>
          <p:cNvSpPr/>
          <p:nvPr/>
        </p:nvSpPr>
        <p:spPr>
          <a:xfrm>
            <a:off x="7833730" y="1243492"/>
            <a:ext cx="1357766" cy="26624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6" name="Rechteck 15"/>
          <p:cNvSpPr/>
          <p:nvPr/>
        </p:nvSpPr>
        <p:spPr>
          <a:xfrm>
            <a:off x="7933392" y="4278773"/>
            <a:ext cx="2272958" cy="11024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7" name="Rechteck 16"/>
          <p:cNvSpPr/>
          <p:nvPr/>
        </p:nvSpPr>
        <p:spPr>
          <a:xfrm>
            <a:off x="8805318" y="4222129"/>
            <a:ext cx="386178" cy="122381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200" dirty="0" err="1"/>
          </a:p>
        </p:txBody>
      </p:sp>
      <p:sp>
        <p:nvSpPr>
          <p:cNvPr id="18" name="Ellipse 17"/>
          <p:cNvSpPr>
            <a:spLocks/>
          </p:cNvSpPr>
          <p:nvPr/>
        </p:nvSpPr>
        <p:spPr>
          <a:xfrm>
            <a:off x="10341892" y="2366652"/>
            <a:ext cx="198000" cy="19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100" dirty="0" smtClean="0"/>
              <a:t>1</a:t>
            </a:r>
            <a:endParaRPr lang="en-GB" sz="1100" dirty="0"/>
          </a:p>
        </p:txBody>
      </p:sp>
      <p:sp>
        <p:nvSpPr>
          <p:cNvPr id="19" name="Inhaltsplatzhalter 6"/>
          <p:cNvSpPr txBox="1">
            <a:spLocks/>
          </p:cNvSpPr>
          <p:nvPr/>
        </p:nvSpPr>
        <p:spPr>
          <a:xfrm>
            <a:off x="334963" y="1016000"/>
            <a:ext cx="7320970" cy="5315789"/>
          </a:xfrm>
          <a:prstGeom prst="rect">
            <a:avLst/>
          </a:prstGeom>
        </p:spPr>
        <p:txBody>
          <a:bodyPr/>
          <a:lstStyle>
            <a:lvl1pPr marL="0" indent="0" algn="l" defTabSz="2286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31775" indent="-231775" algn="l" defTabSz="3143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Wingdings" panose="05000000000000000000" pitchFamily="2" charset="2"/>
              <a:buChar char="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47675" indent="-215900" algn="l" defTabSz="403225" rtl="0" eaLnBrk="1" latinLnBrk="0" hangingPunct="1">
              <a:spcBef>
                <a:spcPts val="4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28650" indent="-180975" algn="l" defTabSz="447675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06450" indent="-180000" algn="l" defTabSz="53975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itchFamily="34" charset="0"/>
              <a:buChar char="-"/>
              <a:tabLst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803275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6400" indent="-179388" algn="l" defTabSz="914400" rtl="0" eaLnBrk="1" latinLnBrk="0" hangingPunct="1">
              <a:spcBef>
                <a:spcPts val="300"/>
              </a:spcBef>
              <a:spcAft>
                <a:spcPts val="800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228600">
              <a:lnSpc>
                <a:spcPct val="150000"/>
              </a:lnSpc>
              <a:buClr>
                <a:schemeClr val="accent5"/>
              </a:buClr>
            </a:pPr>
            <a:r>
              <a:rPr lang="de-DE" sz="1400" dirty="0" smtClean="0"/>
              <a:t>UT unterstützt AUX-O oder AUX-N</a:t>
            </a:r>
          </a:p>
          <a:p>
            <a:pPr lvl="1" defTabSz="228600">
              <a:lnSpc>
                <a:spcPct val="50000"/>
              </a:lnSpc>
              <a:buClr>
                <a:schemeClr val="accent5"/>
              </a:buClr>
            </a:pPr>
            <a:r>
              <a:rPr lang="de-DE" sz="1400" dirty="0" smtClean="0"/>
              <a:t>UT-Generation</a:t>
            </a:r>
          </a:p>
          <a:p>
            <a:pPr lvl="2" defTabSz="228600">
              <a:lnSpc>
                <a:spcPct val="50000"/>
              </a:lnSpc>
              <a:buClr>
                <a:schemeClr val="accent5"/>
              </a:buClr>
            </a:pPr>
            <a:r>
              <a:rPr lang="de-DE" sz="1400" dirty="0" smtClean="0"/>
              <a:t>UT 1.0 = AUX-O</a:t>
            </a:r>
          </a:p>
          <a:p>
            <a:pPr lvl="2" defTabSz="228600">
              <a:lnSpc>
                <a:spcPct val="50000"/>
              </a:lnSpc>
              <a:buClr>
                <a:schemeClr val="accent5"/>
              </a:buClr>
            </a:pPr>
            <a:r>
              <a:rPr lang="de-DE" sz="1400" dirty="0" smtClean="0"/>
              <a:t>UT 2.0 = AUX-N</a:t>
            </a:r>
          </a:p>
          <a:p>
            <a:pPr lvl="1" defTabSz="228600">
              <a:lnSpc>
                <a:spcPct val="150000"/>
              </a:lnSpc>
              <a:buClr>
                <a:schemeClr val="accent5"/>
              </a:buClr>
            </a:pPr>
            <a:r>
              <a:rPr lang="de-DE" sz="1400" dirty="0" smtClean="0"/>
              <a:t>AUX-Menü nur aktiv, wenn </a:t>
            </a:r>
            <a:r>
              <a:rPr lang="de-DE" sz="1400" b="1" dirty="0" smtClean="0"/>
              <a:t>UT – Nummer  = 1</a:t>
            </a:r>
            <a:r>
              <a:rPr lang="de-DE" sz="1400" dirty="0" smtClean="0"/>
              <a:t> (1)</a:t>
            </a:r>
          </a:p>
          <a:p>
            <a:pPr lvl="1" defTabSz="228600">
              <a:lnSpc>
                <a:spcPct val="150000"/>
              </a:lnSpc>
              <a:buClr>
                <a:schemeClr val="accent5"/>
              </a:buClr>
            </a:pPr>
            <a:r>
              <a:rPr lang="de-DE" sz="1400" b="1" dirty="0" smtClean="0"/>
              <a:t>Hinweis: </a:t>
            </a:r>
            <a:r>
              <a:rPr lang="de-DE" sz="1400" dirty="0" smtClean="0"/>
              <a:t>wird ein Task Controller benötigt, kann dieser auf UT-Nummer / </a:t>
            </a:r>
            <a:br>
              <a:rPr lang="de-DE" sz="1400" dirty="0" smtClean="0"/>
            </a:br>
            <a:r>
              <a:rPr lang="de-DE" sz="1400" dirty="0" err="1" smtClean="0"/>
              <a:t>Function</a:t>
            </a:r>
            <a:r>
              <a:rPr lang="de-DE" sz="1400" dirty="0" smtClean="0"/>
              <a:t> Instance 2 aktiv sein (separates ISOBUS Terminal mit entsprechenden Freischaltungen)</a:t>
            </a:r>
            <a:endParaRPr lang="de-DE" sz="1400" b="1" dirty="0" smtClean="0"/>
          </a:p>
          <a:p>
            <a:pPr lvl="1" defTabSz="228600">
              <a:lnSpc>
                <a:spcPct val="150000"/>
              </a:lnSpc>
              <a:buClr>
                <a:schemeClr val="accent5"/>
              </a:buClr>
            </a:pPr>
            <a:r>
              <a:rPr lang="de-DE" sz="1400" dirty="0" smtClean="0"/>
              <a:t>Gespeicherte AUX-Zuweisungen werden angezeigt (2)</a:t>
            </a:r>
          </a:p>
          <a:p>
            <a:pPr lvl="1" defTabSz="228600">
              <a:lnSpc>
                <a:spcPct val="150000"/>
              </a:lnSpc>
              <a:buClr>
                <a:schemeClr val="accent5"/>
              </a:buClr>
            </a:pPr>
            <a:r>
              <a:rPr lang="de-DE" sz="1400" dirty="0" smtClean="0"/>
              <a:t>Drei Anzeigestatus (3):</a:t>
            </a:r>
          </a:p>
          <a:p>
            <a:pPr marL="0" lvl="1" indent="0" defTabSz="228600">
              <a:lnSpc>
                <a:spcPct val="50000"/>
              </a:lnSpc>
              <a:buClr>
                <a:schemeClr val="accent5"/>
              </a:buClr>
              <a:buNone/>
            </a:pPr>
            <a:r>
              <a:rPr lang="de-DE" sz="1400" dirty="0"/>
              <a:t>	</a:t>
            </a:r>
            <a:r>
              <a:rPr lang="de-DE" sz="1400" dirty="0" smtClean="0"/>
              <a:t>grün = aktive Zuweisung</a:t>
            </a:r>
          </a:p>
          <a:p>
            <a:pPr marL="0" lvl="1" indent="0" defTabSz="228600">
              <a:buClr>
                <a:schemeClr val="accent5"/>
              </a:buClr>
              <a:buNone/>
            </a:pPr>
            <a:r>
              <a:rPr lang="de-DE" sz="1400" dirty="0"/>
              <a:t>	</a:t>
            </a:r>
            <a:r>
              <a:rPr lang="de-DE" sz="1400" dirty="0" smtClean="0"/>
              <a:t>grau = gespeichert aber inaktiv, Fenster zum bestätigen durch den Fahrer wird geöffnet</a:t>
            </a:r>
          </a:p>
          <a:p>
            <a:pPr marL="0" lvl="1" indent="0" defTabSz="228600">
              <a:buClr>
                <a:schemeClr val="accent5"/>
              </a:buClr>
              <a:buNone/>
            </a:pPr>
            <a:r>
              <a:rPr lang="de-DE" sz="1400" dirty="0"/>
              <a:t>	</a:t>
            </a:r>
            <a:r>
              <a:rPr lang="de-DE" sz="1400" dirty="0" smtClean="0"/>
              <a:t>rot = AUX Funktion wurde abgelehnt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35346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AAS_16:9">
  <a:themeElements>
    <a:clrScheme name="Claas">
      <a:dk1>
        <a:sysClr val="windowText" lastClr="000000"/>
      </a:dk1>
      <a:lt1>
        <a:sysClr val="window" lastClr="FFFFFF"/>
      </a:lt1>
      <a:dk2>
        <a:srgbClr val="FF5A00"/>
      </a:dk2>
      <a:lt2>
        <a:srgbClr val="81A4BC"/>
      </a:lt2>
      <a:accent1>
        <a:srgbClr val="D8D7D7"/>
      </a:accent1>
      <a:accent2>
        <a:srgbClr val="B3C618"/>
      </a:accent2>
      <a:accent3>
        <a:srgbClr val="696969"/>
      </a:accent3>
      <a:accent4>
        <a:srgbClr val="778410"/>
      </a:accent4>
      <a:accent5>
        <a:srgbClr val="999999"/>
      </a:accent5>
      <a:accent6>
        <a:srgbClr val="C6A81B"/>
      </a:accent6>
      <a:hlink>
        <a:srgbClr val="696969"/>
      </a:hlink>
      <a:folHlink>
        <a:srgbClr val="999999"/>
      </a:folHlink>
    </a:clrScheme>
    <a:fontScheme name="Claa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lIns="0" tIns="0" rIns="0" bIns="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defTabSz="228600">
          <a:spcBef>
            <a:spcPts val="400"/>
          </a:spcBef>
          <a:spcAft>
            <a:spcPts val="800"/>
          </a:spcAft>
          <a:defRPr sz="16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CLAAS Gestaltungsfarbe 1">
      <a:srgbClr val="778410"/>
    </a:custClr>
    <a:custClr name="CLAAS Gestaltungsfarbe 4">
      <a:srgbClr val="696969"/>
    </a:custClr>
    <a:custClr name="CLAAS Gestaltungsfarbe 7">
      <a:srgbClr val="726C4A"/>
    </a:custClr>
    <a:custClr name="CLAAS Gestaltungsfarbe 10">
      <a:srgbClr val="A08715"/>
    </a:custClr>
    <a:custClr name="CLAAS Gestaltungsfarbe 13">
      <a:srgbClr val="965535"/>
    </a:custClr>
    <a:custClr name="CLAAS Gestaltungsfarbe 16">
      <a:srgbClr val="5A7384"/>
    </a:custClr>
    <a:custClr name="Signalrot">
      <a:srgbClr val="AA0B25"/>
    </a:custClr>
    <a:custClr name="CLAAS Auszeichnungsfarbe">
      <a:srgbClr val="FF5A00"/>
    </a:custClr>
    <a:custClr name="Fendt">
      <a:srgbClr val="849C6D"/>
    </a:custClr>
    <a:custClr name="MF">
      <a:srgbClr val="92352C"/>
    </a:custClr>
    <a:custClr name="CLAAS Gestaltungsfarbe 2">
      <a:srgbClr val="B3C618"/>
    </a:custClr>
    <a:custClr name="CLAAS Gestaltungsfarbe 5">
      <a:srgbClr val="999999"/>
    </a:custClr>
    <a:custClr name="CLAAS Gestaltungsfarbe 8">
      <a:srgbClr val="A48E6C"/>
    </a:custClr>
    <a:custClr name="CLAAS Gestaltungsfarbe 11">
      <a:srgbClr val="C6A81B"/>
    </a:custClr>
    <a:custClr name="CLAAS Gestaltungsfarbe 14">
      <a:srgbClr val="E27036"/>
    </a:custClr>
    <a:custClr name="CLAAS Gestaltungsfarbe 17">
      <a:srgbClr val="81A4BC"/>
    </a:custClr>
    <a:custClr name="Signalgelb">
      <a:srgbClr val="E8A900"/>
    </a:custClr>
    <a:custClr name="LEXION NA">
      <a:srgbClr val="F3A800"/>
    </a:custClr>
    <a:custClr name="Deutz-Fahr">
      <a:srgbClr val="50AF00"/>
    </a:custClr>
    <a:custClr name="New Holland">
      <a:srgbClr val="F6DB00"/>
    </a:custClr>
    <a:custClr name="CLAAS Gestaltungsfarbe 3">
      <a:srgbClr val="CBDA7C"/>
    </a:custClr>
    <a:custClr name="CLAAS Gestaltungsfarbe 6">
      <a:srgbClr val="D8D7D7"/>
    </a:custClr>
    <a:custClr name="CLAAS Gestaltungsfarbe 9">
      <a:srgbClr val="C5BDA0"/>
    </a:custClr>
    <a:custClr name="CLAAS Gestaltungsfarbe 12">
      <a:srgbClr val="FDD556"/>
    </a:custClr>
    <a:custClr name="CLAAS Gestaltungsfarbe 15">
      <a:srgbClr val="E2A17A"/>
    </a:custClr>
    <a:custClr name="CLAAS Gestaltungsfarbe 18">
      <a:srgbClr val="BCD3E0"/>
    </a:custClr>
    <a:custClr name="Signalgruen">
      <a:srgbClr val="00853E"/>
    </a:custClr>
    <a:custClr name="John Deere">
      <a:srgbClr val="4C683E"/>
    </a:custClr>
    <a:custClr name="Case">
      <a:srgbClr val="CB3C3A"/>
    </a:custClr>
    <a:custClr name="Krone">
      <a:srgbClr val="ECD988"/>
    </a:custClr>
  </a:custClrLst>
  <a:extLst>
    <a:ext uri="{05A4C25C-085E-4340-85A3-A5531E510DB2}">
      <thm15:themeFamily xmlns:thm15="http://schemas.microsoft.com/office/thememl/2012/main" name="sth_vorlage_easy-09_09_19_de" id="{3585CF2E-0662-4472-898F-5927CD74C19E}" vid="{5BD412B7-75D6-48F0-8F46-5BB1346A1B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c0312a-1968-4e4f-94c5-85fbfa26bce2">
      <Terms xmlns="http://schemas.microsoft.com/office/infopath/2007/PartnerControls"/>
    </lcf76f155ced4ddcb4097134ff3c332f>
    <TaxCatchAll xmlns="fa52a931-6dfd-44b2-a469-7f35beee4e69" xsi:nil="true"/>
    <Bearbeitungsstatus xmlns="78c0312a-1968-4e4f-94c5-85fbfa26bce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FE528025E66FC49889AC35A2AFB4BCE" ma:contentTypeVersion="18" ma:contentTypeDescription="Ein neues Dokument erstellen." ma:contentTypeScope="" ma:versionID="b0bb010115f407236dd3c82679c41af2">
  <xsd:schema xmlns:xsd="http://www.w3.org/2001/XMLSchema" xmlns:xs="http://www.w3.org/2001/XMLSchema" xmlns:p="http://schemas.microsoft.com/office/2006/metadata/properties" xmlns:ns2="78c0312a-1968-4e4f-94c5-85fbfa26bce2" xmlns:ns3="fa52a931-6dfd-44b2-a469-7f35beee4e69" targetNamespace="http://schemas.microsoft.com/office/2006/metadata/properties" ma:root="true" ma:fieldsID="f46a1642bf0b138c2c1d843f1a1891e3" ns2:_="" ns3:_="">
    <xsd:import namespace="78c0312a-1968-4e4f-94c5-85fbfa26bce2"/>
    <xsd:import namespace="fa52a931-6dfd-44b2-a469-7f35beee4e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Bearbeitungs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c0312a-1968-4e4f-94c5-85fbfa26bc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b8fff856-39ba-440c-a0a1-691434cc7f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Bearbeitungsstatus" ma:index="23" nillable="true" ma:displayName="Bearbeitungsstatus" ma:format="Dropdown" ma:internalName="Bearbeitungsstatus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52a931-6dfd-44b2-a469-7f35beee4e6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69c8569-5a74-4ae3-bb13-cc401e03f181}" ma:internalName="TaxCatchAll" ma:showField="CatchAllData" ma:web="fa52a931-6dfd-44b2-a469-7f35beee4e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B4A2D6-4095-4027-91B6-540B24195CAC}"/>
</file>

<file path=customXml/itemProps2.xml><?xml version="1.0" encoding="utf-8"?>
<ds:datastoreItem xmlns:ds="http://schemas.openxmlformats.org/officeDocument/2006/customXml" ds:itemID="{FF2260F4-ACD1-47ED-A282-7DD75622E3EC}"/>
</file>

<file path=customXml/itemProps3.xml><?xml version="1.0" encoding="utf-8"?>
<ds:datastoreItem xmlns:ds="http://schemas.openxmlformats.org/officeDocument/2006/customXml" ds:itemID="{DCD4B206-5DC4-4ECD-8525-DE34B6F21EEC}"/>
</file>

<file path=docProps/app.xml><?xml version="1.0" encoding="utf-8"?>
<Properties xmlns="http://schemas.openxmlformats.org/officeDocument/2006/extended-properties" xmlns:vt="http://schemas.openxmlformats.org/officeDocument/2006/docPropsVTypes">
  <Template>sth_vorlage_easy-09_09_19_de</Template>
  <TotalTime>0</TotalTime>
  <Words>1451</Words>
  <Application>Microsoft Office PowerPoint</Application>
  <PresentationFormat>Breitbild</PresentationFormat>
  <Paragraphs>309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DengXian</vt:lpstr>
      <vt:lpstr>Wingdings</vt:lpstr>
      <vt:lpstr>CLAAS_16:9</vt:lpstr>
      <vt:lpstr>ISO UT auf CEBIS Touch</vt:lpstr>
      <vt:lpstr>05 ISOBUS @ CEBIS TOUCH</vt:lpstr>
      <vt:lpstr>05 ISOBUS @ CEBIS TOUCH</vt:lpstr>
      <vt:lpstr>05 ISOBUS @ CEBIS TOUCH</vt:lpstr>
      <vt:lpstr>05 ISOBUS @ CEBIS TOUCH</vt:lpstr>
      <vt:lpstr>05 ISOBUS @ CEBIS TOUCH</vt:lpstr>
      <vt:lpstr>05 ISOBUS @ CEBIS TOUCH</vt:lpstr>
      <vt:lpstr>05 ISOBUS @ CEBIS TOUCH</vt:lpstr>
      <vt:lpstr>05 ISOBUS @ CEBIS TOUCH</vt:lpstr>
      <vt:lpstr>05 ISOBUS @ CEBIS TOUCH</vt:lpstr>
      <vt:lpstr>05 ISOBUS @ CEBIS TOUCH</vt:lpstr>
      <vt:lpstr>05 ISOBUS @ CEBIS TOUCH</vt:lpstr>
      <vt:lpstr>05 ISOBUS @ CEBIS TOUCH</vt:lpstr>
      <vt:lpstr>05 ISOBUS @ CEBIS TOUCH</vt:lpstr>
      <vt:lpstr>05 ISOBUS @ CEBIS TOUCH</vt:lpstr>
      <vt:lpstr>05 ISOBUS @ CEBIS TOUCH</vt:lpstr>
      <vt:lpstr>05 ISOBUS @ CEBIS TOUCH</vt:lpstr>
      <vt:lpstr>05 ISOBUS @ CEBIS TOUCH</vt:lpstr>
      <vt:lpstr>PowerPoint-Präsentation</vt:lpstr>
    </vt:vector>
  </TitlesOfParts>
  <Company>CLAAS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 UT auf CEBIS Touch</dc:title>
  <dc:creator>Boeck, Lukas</dc:creator>
  <cp:lastModifiedBy>Schulte, Martin</cp:lastModifiedBy>
  <cp:revision>2</cp:revision>
  <cp:lastPrinted>2016-08-10T14:24:14Z</cp:lastPrinted>
  <dcterms:created xsi:type="dcterms:W3CDTF">2020-01-09T15:21:07Z</dcterms:created>
  <dcterms:modified xsi:type="dcterms:W3CDTF">2020-01-29T15:44:50Z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0x010100BFE528025E66FC49889AC35A2AFB4BCE</vt:lpwstr>
  </property>
  <property fmtid="{D5CDD505-2E9C-101B-9397-08002B2CF9AE}" pid="3" name="Order">
    <vt:r8>5100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MediaServiceImageTags">
    <vt:lpwstr/>
  </property>
</Properties>
</file>