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4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3" r:id="rId5"/>
    <p:sldMasterId id="2147483696" r:id="rId6"/>
    <p:sldMasterId id="2147483710" r:id="rId7"/>
    <p:sldMasterId id="2147483721" r:id="rId8"/>
  </p:sldMasterIdLst>
  <p:notesMasterIdLst>
    <p:notesMasterId r:id="rId76"/>
  </p:notesMasterIdLst>
  <p:sldIdLst>
    <p:sldId id="268" r:id="rId9"/>
    <p:sldId id="269" r:id="rId10"/>
    <p:sldId id="272" r:id="rId11"/>
    <p:sldId id="271" r:id="rId12"/>
    <p:sldId id="305" r:id="rId13"/>
    <p:sldId id="270" r:id="rId14"/>
    <p:sldId id="273" r:id="rId15"/>
    <p:sldId id="274" r:id="rId16"/>
    <p:sldId id="275" r:id="rId17"/>
    <p:sldId id="307" r:id="rId18"/>
    <p:sldId id="348" r:id="rId19"/>
    <p:sldId id="306" r:id="rId20"/>
    <p:sldId id="347" r:id="rId21"/>
    <p:sldId id="312" r:id="rId22"/>
    <p:sldId id="315" r:id="rId23"/>
    <p:sldId id="308" r:id="rId24"/>
    <p:sldId id="310" r:id="rId25"/>
    <p:sldId id="320" r:id="rId26"/>
    <p:sldId id="317" r:id="rId27"/>
    <p:sldId id="318" r:id="rId28"/>
    <p:sldId id="336" r:id="rId29"/>
    <p:sldId id="335" r:id="rId30"/>
    <p:sldId id="321" r:id="rId31"/>
    <p:sldId id="324" r:id="rId32"/>
    <p:sldId id="322" r:id="rId33"/>
    <p:sldId id="323" r:id="rId34"/>
    <p:sldId id="326" r:id="rId35"/>
    <p:sldId id="329" r:id="rId36"/>
    <p:sldId id="343" r:id="rId37"/>
    <p:sldId id="344" r:id="rId38"/>
    <p:sldId id="327" r:id="rId39"/>
    <p:sldId id="345" r:id="rId40"/>
    <p:sldId id="361" r:id="rId41"/>
    <p:sldId id="346" r:id="rId42"/>
    <p:sldId id="350" r:id="rId43"/>
    <p:sldId id="356" r:id="rId44"/>
    <p:sldId id="357" r:id="rId45"/>
    <p:sldId id="294" r:id="rId46"/>
    <p:sldId id="295" r:id="rId47"/>
    <p:sldId id="359" r:id="rId48"/>
    <p:sldId id="360" r:id="rId49"/>
    <p:sldId id="349" r:id="rId50"/>
    <p:sldId id="276" r:id="rId51"/>
    <p:sldId id="277" r:id="rId52"/>
    <p:sldId id="278" r:id="rId53"/>
    <p:sldId id="279" r:id="rId54"/>
    <p:sldId id="280" r:id="rId55"/>
    <p:sldId id="281" r:id="rId56"/>
    <p:sldId id="282" r:id="rId57"/>
    <p:sldId id="283" r:id="rId58"/>
    <p:sldId id="284" r:id="rId59"/>
    <p:sldId id="285" r:id="rId60"/>
    <p:sldId id="286" r:id="rId61"/>
    <p:sldId id="287" r:id="rId62"/>
    <p:sldId id="288" r:id="rId63"/>
    <p:sldId id="289" r:id="rId64"/>
    <p:sldId id="290" r:id="rId65"/>
    <p:sldId id="292" r:id="rId66"/>
    <p:sldId id="296" r:id="rId67"/>
    <p:sldId id="297" r:id="rId68"/>
    <p:sldId id="298" r:id="rId69"/>
    <p:sldId id="299" r:id="rId70"/>
    <p:sldId id="300" r:id="rId71"/>
    <p:sldId id="301" r:id="rId72"/>
    <p:sldId id="302" r:id="rId73"/>
    <p:sldId id="303" r:id="rId74"/>
    <p:sldId id="304" r:id="rId75"/>
  </p:sldIdLst>
  <p:sldSz cx="12192000" cy="6858000"/>
  <p:notesSz cx="6865938" cy="99980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4" d="100"/>
          <a:sy n="84" d="100"/>
        </p:scale>
        <p:origin x="58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63" Type="http://schemas.openxmlformats.org/officeDocument/2006/relationships/slide" Target="slides/slide55.xml"/><Relationship Id="rId68" Type="http://schemas.openxmlformats.org/officeDocument/2006/relationships/slide" Target="slides/slide60.xml"/><Relationship Id="rId76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3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slide" Target="slides/slide50.xml"/><Relationship Id="rId66" Type="http://schemas.openxmlformats.org/officeDocument/2006/relationships/slide" Target="slides/slide58.xml"/><Relationship Id="rId74" Type="http://schemas.openxmlformats.org/officeDocument/2006/relationships/slide" Target="slides/slide66.xml"/><Relationship Id="rId79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61" Type="http://schemas.openxmlformats.org/officeDocument/2006/relationships/slide" Target="slides/slide53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slide" Target="slides/slide52.xml"/><Relationship Id="rId65" Type="http://schemas.openxmlformats.org/officeDocument/2006/relationships/slide" Target="slides/slide57.xml"/><Relationship Id="rId73" Type="http://schemas.openxmlformats.org/officeDocument/2006/relationships/slide" Target="slides/slide65.xml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64" Type="http://schemas.openxmlformats.org/officeDocument/2006/relationships/slide" Target="slides/slide56.xml"/><Relationship Id="rId69" Type="http://schemas.openxmlformats.org/officeDocument/2006/relationships/slide" Target="slides/slide61.xml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3.xml"/><Relationship Id="rId72" Type="http://schemas.openxmlformats.org/officeDocument/2006/relationships/slide" Target="slides/slide64.xml"/><Relationship Id="rId80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slide" Target="slides/slide51.xml"/><Relationship Id="rId67" Type="http://schemas.openxmlformats.org/officeDocument/2006/relationships/slide" Target="slides/slide59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slide" Target="slides/slide54.xml"/><Relationship Id="rId70" Type="http://schemas.openxmlformats.org/officeDocument/2006/relationships/slide" Target="slides/slide62.xml"/><Relationship Id="rId75" Type="http://schemas.openxmlformats.org/officeDocument/2006/relationships/slide" Target="slides/slide67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DF28853-700F-4D57-B262-0009863C905F}" type="doc">
      <dgm:prSet loTypeId="urn:microsoft.com/office/officeart/2009/3/layout/Descending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741D24D-7497-4CA5-ADF1-328601ED4205}">
      <dgm:prSet phldrT="[Text]" custT="1"/>
      <dgm:spPr/>
      <dgm:t>
        <a:bodyPr/>
        <a:lstStyle/>
        <a:p>
          <a:r>
            <a:rPr lang="de-DE" sz="800" dirty="0" smtClean="0">
              <a:solidFill>
                <a:srgbClr val="1A1B18"/>
              </a:solidFill>
            </a:rPr>
            <a:t>x</a:t>
          </a:r>
          <a:endParaRPr lang="de-DE" sz="800" dirty="0">
            <a:solidFill>
              <a:srgbClr val="1A1B18"/>
            </a:solidFill>
          </a:endParaRPr>
        </a:p>
      </dgm:t>
    </dgm:pt>
    <dgm:pt modelId="{492AD108-AF5D-41CE-93D1-0DFA66C570C9}" type="sibTrans" cxnId="{649B73EC-4D9F-4629-8248-C47BDF78F28A}">
      <dgm:prSet/>
      <dgm:spPr/>
      <dgm:t>
        <a:bodyPr/>
        <a:lstStyle/>
        <a:p>
          <a:endParaRPr lang="de-DE"/>
        </a:p>
      </dgm:t>
    </dgm:pt>
    <dgm:pt modelId="{BE0C3286-F54D-4356-9537-9F504EE03556}" type="parTrans" cxnId="{649B73EC-4D9F-4629-8248-C47BDF78F28A}">
      <dgm:prSet/>
      <dgm:spPr/>
      <dgm:t>
        <a:bodyPr/>
        <a:lstStyle/>
        <a:p>
          <a:endParaRPr lang="de-DE"/>
        </a:p>
      </dgm:t>
    </dgm:pt>
    <dgm:pt modelId="{BCE57BEC-6493-4356-AEAD-2CDA3CC9F3B5}" type="pres">
      <dgm:prSet presAssocID="{7DF28853-700F-4D57-B262-0009863C905F}" presName="Name0" presStyleCnt="0">
        <dgm:presLayoutVars>
          <dgm:chMax val="7"/>
          <dgm:chPref val="5"/>
        </dgm:presLayoutVars>
      </dgm:prSet>
      <dgm:spPr/>
      <dgm:t>
        <a:bodyPr/>
        <a:lstStyle/>
        <a:p>
          <a:endParaRPr lang="de-DE"/>
        </a:p>
      </dgm:t>
    </dgm:pt>
    <dgm:pt modelId="{9F732276-DEC0-4887-9230-DD0FF1EDBE6F}" type="pres">
      <dgm:prSet presAssocID="{7DF28853-700F-4D57-B262-0009863C905F}" presName="arrowNode" presStyleLbl="node1" presStyleIdx="0" presStyleCnt="1" custAng="19963390" custLinFactNeighborX="2600" custLinFactNeighborY="20636"/>
      <dgm:spPr>
        <a:solidFill>
          <a:schemeClr val="tx2"/>
        </a:solidFill>
        <a:ln>
          <a:noFill/>
        </a:ln>
      </dgm:spPr>
      <dgm:t>
        <a:bodyPr/>
        <a:lstStyle/>
        <a:p>
          <a:endParaRPr lang="de-DE"/>
        </a:p>
      </dgm:t>
    </dgm:pt>
    <dgm:pt modelId="{63DADFE1-31F1-456E-BAF1-03E96A092EAF}" type="pres">
      <dgm:prSet presAssocID="{D741D24D-7497-4CA5-ADF1-328601ED4205}" presName="txNode1" presStyleLbl="revTx" presStyleIdx="0" presStyleCnt="1" custLinFactNeighborX="-3927" custLinFactNeighborY="-648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649B73EC-4D9F-4629-8248-C47BDF78F28A}" srcId="{7DF28853-700F-4D57-B262-0009863C905F}" destId="{D741D24D-7497-4CA5-ADF1-328601ED4205}" srcOrd="0" destOrd="0" parTransId="{BE0C3286-F54D-4356-9537-9F504EE03556}" sibTransId="{492AD108-AF5D-41CE-93D1-0DFA66C570C9}"/>
    <dgm:cxn modelId="{2DAD1FDF-10F3-47FF-92AE-926D5BB7CCC7}" type="presOf" srcId="{D741D24D-7497-4CA5-ADF1-328601ED4205}" destId="{63DADFE1-31F1-456E-BAF1-03E96A092EAF}" srcOrd="0" destOrd="0" presId="urn:microsoft.com/office/officeart/2009/3/layout/DescendingProcess"/>
    <dgm:cxn modelId="{2DBC79B3-4406-4C44-B538-3D1E1AA966AE}" type="presOf" srcId="{7DF28853-700F-4D57-B262-0009863C905F}" destId="{BCE57BEC-6493-4356-AEAD-2CDA3CC9F3B5}" srcOrd="0" destOrd="0" presId="urn:microsoft.com/office/officeart/2009/3/layout/DescendingProcess"/>
    <dgm:cxn modelId="{A55937CC-85C3-44FA-A19D-EA3F4B4DB63F}" type="presParOf" srcId="{BCE57BEC-6493-4356-AEAD-2CDA3CC9F3B5}" destId="{9F732276-DEC0-4887-9230-DD0FF1EDBE6F}" srcOrd="0" destOrd="0" presId="urn:microsoft.com/office/officeart/2009/3/layout/DescendingProcess"/>
    <dgm:cxn modelId="{5CB87E95-4609-41AE-9C1F-B50705E7851F}" type="presParOf" srcId="{BCE57BEC-6493-4356-AEAD-2CDA3CC9F3B5}" destId="{63DADFE1-31F1-456E-BAF1-03E96A092EAF}" srcOrd="1" destOrd="0" presId="urn:microsoft.com/office/officeart/2009/3/layout/DescendingProcess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732276-DEC0-4887-9230-DD0FF1EDBE6F}">
      <dsp:nvSpPr>
        <dsp:cNvPr id="0" name=""/>
        <dsp:cNvSpPr/>
      </dsp:nvSpPr>
      <dsp:spPr>
        <a:xfrm rot="2759764">
          <a:off x="322635" y="827143"/>
          <a:ext cx="1761528" cy="1228446"/>
        </a:xfrm>
        <a:prstGeom prst="swooshArrow">
          <a:avLst>
            <a:gd name="adj1" fmla="val 16310"/>
            <a:gd name="adj2" fmla="val 31370"/>
          </a:avLst>
        </a:prstGeom>
        <a:solidFill>
          <a:schemeClr val="tx2"/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3DADFE1-31F1-456E-BAF1-03E96A092EAF}">
      <dsp:nvSpPr>
        <dsp:cNvPr id="0" name=""/>
        <dsp:cNvSpPr/>
      </dsp:nvSpPr>
      <dsp:spPr>
        <a:xfrm>
          <a:off x="171933" y="0"/>
          <a:ext cx="830506" cy="3264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b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800" kern="1200" dirty="0" smtClean="0">
              <a:solidFill>
                <a:srgbClr val="1A1B18"/>
              </a:solidFill>
            </a:rPr>
            <a:t>x</a:t>
          </a:r>
          <a:endParaRPr lang="de-DE" sz="800" kern="1200" dirty="0">
            <a:solidFill>
              <a:srgbClr val="1A1B18"/>
            </a:solidFill>
          </a:endParaRPr>
        </a:p>
      </dsp:txBody>
      <dsp:txXfrm>
        <a:off x="171933" y="0"/>
        <a:ext cx="830506" cy="3264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DescendingProcess">
  <dgm:title val=""/>
  <dgm:desc val=""/>
  <dgm:catLst>
    <dgm:cat type="process" pri="23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clrData>
  <dgm:layoutNode name="Name0">
    <dgm:varLst>
      <dgm:chMax val="7"/>
      <dgm:chPref val="5"/>
    </dgm:varLst>
    <dgm:alg type="composite">
      <dgm:param type="ar" val="1.1"/>
    </dgm:alg>
    <dgm:shape xmlns:r="http://schemas.openxmlformats.org/officeDocument/2006/relationships" r:blip="">
      <dgm:adjLst/>
    </dgm:shape>
    <dgm:choose name="Name1">
      <dgm:if name="Name2" axis="ch" ptType="node" func="cnt" op="equ" val="1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</dgm:constrLst>
      </dgm:if>
      <dgm:if name="Name3" axis="ch" ptType="node" func="cnt" op="equ" val="2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"/>
          <dgm:constr type="b" for="ch" forName="txNode2" refType="h"/>
          <dgm:constr type="r" for="ch" forName="txNode2" refType="w"/>
          <dgm:constr type="h" for="ch" forName="txNode2" refType="h" fact="0.16"/>
        </dgm:constrLst>
      </dgm:if>
      <dgm:if name="Name4" axis="ch" ptType="node" func="cnt" op="equ" val="3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56"/>
          <dgm:constr type="ctrY" for="ch" forName="txNode2" refType="h" fact="0.3992"/>
          <dgm:constr type="r" for="ch" forName="txNode2" refType="w"/>
          <dgm:constr type="h" for="ch" forName="txNode2" refType="h" fact="0.16"/>
          <dgm:constr type="l" for="ch" forName="txNode3" refType="w" fact="0.5"/>
          <dgm:constr type="b" for="ch" forName="txNode3" refType="h"/>
          <dgm:constr type="r" for="ch" forName="txNode3" refType="w"/>
          <dgm:constr type="h" for="ch" forName="txNode3" refType="h" fact="0.16"/>
          <dgm:constr type="ctrX" for="ch" forName="dotNode2" refType="w" fact="0.4782"/>
          <dgm:constr type="ctrY" for="ch" forName="dotNode2" refType="h" fact="0.3992"/>
          <dgm:constr type="h" for="ch" forName="dotNode2" refType="h" fact="0.0218"/>
          <dgm:constr type="w" for="ch" forName="dotNode2" refType="h" refFor="ch" refForName="dotNode2"/>
        </dgm:constrLst>
      </dgm:if>
      <dgm:if name="Name5" axis="ch" ptType="node" func="cnt" op="equ" val="4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9"/>
          <dgm:constr type="ctrY" for="ch" forName="txNode2" refType="h" fact="0.315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5004"/>
          <dgm:constr type="r" for="ch" forName="txNode3" refType="w" fact="0.5"/>
          <dgm:constr type="h" for="ch" forName="txNode3" refType="h" fact="0.16"/>
          <dgm:constr type="l" for="ch" forName="txNode4" refType="w" fact="0.5"/>
          <dgm:constr type="b" for="ch" forName="txNode4" refType="h"/>
          <dgm:constr type="r" for="ch" forName="txNode4" refType="w"/>
          <dgm:constr type="h" for="ch" forName="txNode4" refType="h" fact="0.16"/>
          <dgm:constr type="ctrX" for="ch" forName="dotNode2" refType="w" fact="0.39"/>
          <dgm:constr type="ctrY" for="ch" forName="dotNode2" refType="h" fact="0.315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5626"/>
          <dgm:constr type="ctrY" for="ch" forName="dotNode3" refType="h" fact="0.5004"/>
          <dgm:constr type="h" for="ch" forName="dotNode3" refType="h" fact="0.0218"/>
          <dgm:constr type="w" for="ch" forName="dotNode3" refType="h" refFor="ch" refForName="dotNode3"/>
        </dgm:constrLst>
      </dgm:if>
      <dgm:if name="Name6" axis="ch" ptType="node" func="cnt" op="equ" val="5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6"/>
          <dgm:constr type="ctrY" for="ch" forName="txNode2" refType="h" fact="0.2885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4089"/>
          <dgm:constr type="r" for="ch" forName="txNode3" refType="w" fact="0.43"/>
          <dgm:constr type="h" for="ch" forName="txNode3" refType="h" fact="0.16"/>
          <dgm:constr type="l" for="ch" forName="txNode4" refType="w" fact="0.67"/>
          <dgm:constr type="ctrY" for="ch" forName="txNode4" refType="h" fact="0.5497"/>
          <dgm:constr type="r" for="ch" forName="txNode4" refType="w"/>
          <dgm:constr type="h" for="ch" forName="txNode4" refType="h" fact="0.16"/>
          <dgm:constr type="l" for="ch" forName="txNode5" refType="w" fact="0.5"/>
          <dgm:constr type="b" for="ch" forName="txNode5" refType="h"/>
          <dgm:constr type="r" for="ch" forName="txNode5" refType="w"/>
          <dgm:constr type="h" for="ch" forName="txNode5" refType="h" fact="0.16"/>
          <dgm:constr type="ctrX" for="ch" forName="dotNode2" refType="w" fact="0.3565"/>
          <dgm:constr type="ctrY" for="ch" forName="dotNode2" refType="h" fact="0.2885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922"/>
          <dgm:constr type="ctrY" for="ch" forName="dotNode3" refType="h" fact="0.4089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939"/>
          <dgm:constr type="ctrY" for="ch" forName="dotNode4" refType="h" fact="0.5497"/>
          <dgm:constr type="h" for="ch" forName="dotNode4" refType="h" fact="0.0218"/>
          <dgm:constr type="w" for="ch" forName="dotNode4" refType="h" refFor="ch" refForName="dotNode4"/>
        </dgm:constrLst>
      </dgm:if>
      <dgm:if name="Name7" axis="ch" ptType="node" func="cnt" op="equ" val="6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5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638"/>
          <dgm:constr type="r" for="ch" forName="txNode3" refType="w" fact="0.37"/>
          <dgm:constr type="h" for="ch" forName="txNode3" refType="h" fact="0.16"/>
          <dgm:constr type="l" for="ch" forName="txNode4" refType="w" fact="0.63"/>
          <dgm:constr type="ctrY" for="ch" forName="txNode4" refType="h" fact="0.4744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961"/>
          <dgm:constr type="r" for="ch" forName="txNode5" refType="w" fact="0.55"/>
          <dgm:constr type="h" for="ch" forName="txNode5" refType="h" fact="0.16"/>
          <dgm:constr type="l" for="ch" forName="txNode6" refType="w" fact="0.5"/>
          <dgm:constr type="b" for="ch" forName="txNode6" refType="h"/>
          <dgm:constr type="r" for="ch" forName="txNode6" refType="w"/>
          <dgm:constr type="h" for="ch" forName="txNode6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419"/>
          <dgm:constr type="ctrY" for="ch" forName="dotNode3" refType="h" fact="0.3638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425"/>
          <dgm:constr type="ctrY" for="ch" forName="dotNode4" refType="h" fact="0.4744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6153"/>
          <dgm:constr type="ctrY" for="ch" forName="dotNode5" refType="h" fact="0.5961"/>
          <dgm:constr type="h" for="ch" forName="dotNode5" refType="h" fact="0.0218"/>
          <dgm:constr type="w" for="ch" forName="dotNode5" refType="h" refFor="ch" refForName="dotNode5"/>
        </dgm:constrLst>
      </dgm:if>
      <dgm:else name="Name8">
        <dgm:constrLst>
          <dgm:constr type="primFontSz" for="ch" ptType="node" op="equ" val="65"/>
          <dgm:constr type="w" for="ch" forName="arrowNode" refType="w" fact="0.75"/>
          <dgm:constr type="h" for="ch" forName="arrowNode" refType="h"/>
          <dgm:constr type="l" for="ch" forName="arrowNode" refType="w" fact="0.07"/>
          <dgm:constr type="t" for="ch" forName="arrowNode"/>
          <dgm:constr type="l" for="ch" forName="txNode1" refType="w" fact="0"/>
          <dgm:constr type="t" for="ch" forName="txNode1" refType="h" fact="0"/>
          <dgm:constr type="r" for="ch" forName="txNode1" refType="w" fact="0.37"/>
          <dgm:constr type="h" for="ch" forName="txNode1" refType="h" fact="0.16"/>
          <dgm:constr type="l" for="ch" forName="txNode2" refType="w" fact="0.44"/>
          <dgm:constr type="ctrY" for="ch" forName="txNode2" refType="h" fact="0.2693"/>
          <dgm:constr type="r" for="ch" forName="txNode2" refType="w"/>
          <dgm:constr type="h" for="ch" forName="txNode2" refType="h" fact="0.16"/>
          <dgm:constr type="l" for="ch" forName="txNode3" refType="w" fact="0"/>
          <dgm:constr type="ctrY" for="ch" forName="txNode3" refType="h" fact="0.3424"/>
          <dgm:constr type="r" for="ch" forName="txNode3" refType="w" fact="0.33"/>
          <dgm:constr type="h" for="ch" forName="txNode3" refType="h" fact="0.16"/>
          <dgm:constr type="l" for="ch" forName="txNode4" refType="w" fact="0.61"/>
          <dgm:constr type="ctrY" for="ch" forName="txNode4" refType="h" fact="0.4276"/>
          <dgm:constr type="r" for="ch" forName="txNode4" refType="w"/>
          <dgm:constr type="h" for="ch" forName="txNode4" refType="h" fact="0.16"/>
          <dgm:constr type="l" for="ch" forName="txNode5" refType="w" fact="0"/>
          <dgm:constr type="ctrY" for="ch" forName="txNode5" refType="h" fact="0.5218"/>
          <dgm:constr type="r" for="ch" forName="txNode5" refType="w" fact="0.5"/>
          <dgm:constr type="h" for="ch" forName="txNode5" refType="h" fact="0.16"/>
          <dgm:constr type="l" for="ch" forName="txNode6" refType="w" fact="0.71"/>
          <dgm:constr type="ctrY" for="ch" forName="txNode6" refType="h" fact="0.6179"/>
          <dgm:constr type="r" for="ch" forName="txNode6" refType="w"/>
          <dgm:constr type="h" for="ch" forName="txNode6" refType="h" fact="0.16"/>
          <dgm:constr type="l" for="ch" forName="txNode7" refType="w" fact="0.5"/>
          <dgm:constr type="b" for="ch" forName="txNode7" refType="h"/>
          <dgm:constr type="r" for="ch" forName="txNode7" refType="w"/>
          <dgm:constr type="h" for="ch" forName="txNode7" refType="h" fact="0.16"/>
          <dgm:constr type="ctrX" for="ch" forName="dotNode2" refType="w" fact="0.33"/>
          <dgm:constr type="ctrY" for="ch" forName="dotNode2" refType="h" fact="0.2693"/>
          <dgm:constr type="h" for="ch" forName="dotNode2" refType="h" fact="0.0218"/>
          <dgm:constr type="w" for="ch" forName="dotNode2" refType="h" refFor="ch" refForName="dotNode2"/>
          <dgm:constr type="ctrX" for="ch" forName="dotNode3" refType="w" fact="0.425"/>
          <dgm:constr type="ctrY" for="ch" forName="dotNode3" refType="h" fact="0.3424"/>
          <dgm:constr type="h" for="ch" forName="dotNode3" refType="h" fact="0.0218"/>
          <dgm:constr type="w" for="ch" forName="dotNode3" refType="h" refFor="ch" refForName="dotNode3"/>
          <dgm:constr type="ctrX" for="ch" forName="dotNode4" refType="w" fact="0.505"/>
          <dgm:constr type="ctrY" for="ch" forName="dotNode4" refType="h" fact="0.4276"/>
          <dgm:constr type="h" for="ch" forName="dotNode4" refType="h" fact="0.0218"/>
          <dgm:constr type="w" for="ch" forName="dotNode4" refType="h" refFor="ch" refForName="dotNode4"/>
          <dgm:constr type="ctrX" for="ch" forName="dotNode5" refType="w" fact="0.5742"/>
          <dgm:constr type="ctrY" for="ch" forName="dotNode5" refType="h" fact="0.5218"/>
          <dgm:constr type="h" for="ch" forName="dotNode5" refType="h" fact="0.0218"/>
          <dgm:constr type="w" for="ch" forName="dotNode5" refType="h" refFor="ch" refForName="dotNode5"/>
          <dgm:constr type="ctrX" for="ch" forName="dotNode6" refType="w" fact="0.63"/>
          <dgm:constr type="ctrY" for="ch" forName="dotNode6" refType="h" fact="0.6179"/>
          <dgm:constr type="h" for="ch" forName="dotNode6" refType="h" fact="0.0218"/>
          <dgm:constr type="w" for="ch" forName="dotNode6" refType="h" refFor="ch" refForName="dotNode6"/>
        </dgm:constrLst>
      </dgm:else>
    </dgm:choose>
    <dgm:forEach name="Name9" axis="self" ptType="parTrans">
      <dgm:forEach name="Name10" axis="self" ptType="sibTrans" st="2">
        <dgm:forEach name="dotRepeat" axis="self">
          <dgm:layoutNode name="dotRepeatNode" styleLbl="fgShp">
            <dgm:alg type="sp"/>
            <dgm:shape xmlns:r="http://schemas.openxmlformats.org/officeDocument/2006/relationships" type="ellipse" r:blip="">
              <dgm:adjLst/>
            </dgm:shape>
            <dgm:presOf axis="self"/>
          </dgm:layoutNode>
        </dgm:forEach>
      </dgm:forEach>
    </dgm:forEach>
    <dgm:choose name="Name11">
      <dgm:if name="Name12" axis="ch" ptType="node" func="cnt" op="gte" val="1">
        <dgm:layoutNode name="arrowNode" styleLbl="node1">
          <dgm:alg type="sp"/>
          <dgm:shape xmlns:r="http://schemas.openxmlformats.org/officeDocument/2006/relationships" rot="73.2729" type="swooshArrow" r:blip="">
            <dgm:adjLst>
              <dgm:adj idx="1" val="0.1631"/>
              <dgm:adj idx="2" val="0.3137"/>
            </dgm:adjLst>
          </dgm:shape>
          <dgm:presOf/>
        </dgm:layoutNode>
      </dgm:if>
      <dgm:else name="Name13"/>
    </dgm:choose>
    <dgm:forEach name="Name14" axis="ch" ptType="node" cnt="1">
      <dgm:layoutNode name="txNode1" styleLbl="revTx">
        <dgm:varLst>
          <dgm:bulletEnabled val="1"/>
        </dgm:varLst>
        <dgm:alg type="tx">
          <dgm:param type="txAnchorVert" val="b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15" axis="ch" ptType="node" st="2" cnt="1">
      <dgm:layoutNode name="txNode2" styleLbl="revTx">
        <dgm:varLst>
          <dgm:bulletEnabled val="1"/>
        </dgm:varLst>
        <dgm:choose name="Name16">
          <dgm:if name="Name17" axis="self" ptType="node" func="revPos" op="equ" val="1">
            <dgm:alg type="tx">
              <dgm:param type="txAnchorVert" val="t"/>
            </dgm:alg>
          </dgm:if>
          <dgm:if name="Name18" axis="self" ptType="node" func="posOdd" op="equ" val="1">
            <dgm:alg type="tx">
              <dgm:param type="parTxLTRAlign" val="r"/>
              <dgm:param type="parTxRTLAlign" val="r"/>
            </dgm:alg>
          </dgm:if>
          <dgm:else name="Name1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20">
        <dgm:if name="Name21" axis="par ch" ptType="all node" func="cnt" op="neq" val="2">
          <dgm:forEach name="Name22" axis="follow" ptType="sibTrans" cnt="1">
            <dgm:layoutNode name="dotNode2">
              <dgm:alg type="sp"/>
              <dgm:shape xmlns:r="http://schemas.openxmlformats.org/officeDocument/2006/relationships" r:blip="">
                <dgm:adjLst/>
              </dgm:shape>
              <dgm:presOf/>
              <dgm:forEach name="Name23" ref="dotRepeat"/>
            </dgm:layoutNode>
          </dgm:forEach>
        </dgm:if>
        <dgm:else name="Name24"/>
      </dgm:choose>
    </dgm:forEach>
    <dgm:forEach name="Name25" axis="ch" ptType="node" st="3" cnt="1">
      <dgm:layoutNode name="txNode3" styleLbl="revTx">
        <dgm:varLst>
          <dgm:bulletEnabled val="1"/>
        </dgm:varLst>
        <dgm:choose name="Name26">
          <dgm:if name="Name27" axis="self" ptType="node" func="revPos" op="equ" val="1">
            <dgm:alg type="tx">
              <dgm:param type="txAnchorVert" val="t"/>
            </dgm:alg>
          </dgm:if>
          <dgm:if name="Name28" axis="self" ptType="node" func="posOdd" op="equ" val="1">
            <dgm:alg type="tx">
              <dgm:param type="parTxLTRAlign" val="r"/>
              <dgm:param type="parTxRTLAlign" val="r"/>
            </dgm:alg>
          </dgm:if>
          <dgm:else name="Name2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30">
        <dgm:if name="Name31" axis="par ch" ptType="all node" func="cnt" op="neq" val="3">
          <dgm:forEach name="Name32" axis="follow" ptType="sibTrans" cnt="1">
            <dgm:layoutNode name="dotNode3">
              <dgm:alg type="sp"/>
              <dgm:shape xmlns:r="http://schemas.openxmlformats.org/officeDocument/2006/relationships" r:blip="">
                <dgm:adjLst/>
              </dgm:shape>
              <dgm:presOf/>
              <dgm:forEach name="Name33" ref="dotRepeat"/>
            </dgm:layoutNode>
          </dgm:forEach>
        </dgm:if>
        <dgm:else name="Name34"/>
      </dgm:choose>
    </dgm:forEach>
    <dgm:forEach name="Name35" axis="ch" ptType="node" st="4" cnt="1">
      <dgm:layoutNode name="txNode4" styleLbl="revTx">
        <dgm:varLst>
          <dgm:bulletEnabled val="1"/>
        </dgm:varLst>
        <dgm:choose name="Name36">
          <dgm:if name="Name37" axis="self" ptType="node" func="revPos" op="equ" val="1">
            <dgm:alg type="tx">
              <dgm:param type="txAnchorVert" val="t"/>
            </dgm:alg>
          </dgm:if>
          <dgm:if name="Name38" axis="self" ptType="node" func="posOdd" op="equ" val="1">
            <dgm:alg type="tx">
              <dgm:param type="parTxLTRAlign" val="r"/>
              <dgm:param type="parTxRTLAlign" val="r"/>
            </dgm:alg>
          </dgm:if>
          <dgm:else name="Name3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40">
        <dgm:if name="Name41" axis="par ch" ptType="all node" func="cnt" op="neq" val="4">
          <dgm:forEach name="Name42" axis="follow" ptType="sibTrans" cnt="1">
            <dgm:layoutNode name="dotNode4">
              <dgm:alg type="sp"/>
              <dgm:shape xmlns:r="http://schemas.openxmlformats.org/officeDocument/2006/relationships" r:blip="">
                <dgm:adjLst/>
              </dgm:shape>
              <dgm:presOf/>
              <dgm:forEach name="Name43" ref="dotRepeat"/>
            </dgm:layoutNode>
          </dgm:forEach>
        </dgm:if>
        <dgm:else name="Name44"/>
      </dgm:choose>
    </dgm:forEach>
    <dgm:forEach name="Name45" axis="ch" ptType="node" st="5" cnt="1">
      <dgm:layoutNode name="txNode5" styleLbl="revTx">
        <dgm:varLst>
          <dgm:bulletEnabled val="1"/>
        </dgm:varLst>
        <dgm:choose name="Name46">
          <dgm:if name="Name47" axis="self" ptType="node" func="revPos" op="equ" val="1">
            <dgm:alg type="tx">
              <dgm:param type="txAnchorVert" val="t"/>
            </dgm:alg>
          </dgm:if>
          <dgm:if name="Name48" axis="self" ptType="node" func="posOdd" op="equ" val="1">
            <dgm:alg type="tx">
              <dgm:param type="parTxLTRAlign" val="r"/>
              <dgm:param type="parTxRTLAlign" val="r"/>
            </dgm:alg>
          </dgm:if>
          <dgm:else name="Name4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50">
        <dgm:if name="Name51" axis="par ch" ptType="all node" func="cnt" op="neq" val="5">
          <dgm:forEach name="Name52" axis="follow" ptType="sibTrans" cnt="1">
            <dgm:layoutNode name="dotNode5">
              <dgm:alg type="sp"/>
              <dgm:shape xmlns:r="http://schemas.openxmlformats.org/officeDocument/2006/relationships" r:blip="">
                <dgm:adjLst/>
              </dgm:shape>
              <dgm:presOf/>
              <dgm:forEach name="Name53" ref="dotRepeat"/>
            </dgm:layoutNode>
          </dgm:forEach>
        </dgm:if>
        <dgm:else name="Name54"/>
      </dgm:choose>
    </dgm:forEach>
    <dgm:forEach name="Name55" axis="ch" ptType="node" st="6" cnt="1">
      <dgm:layoutNode name="txNode6" styleLbl="revTx">
        <dgm:varLst>
          <dgm:bulletEnabled val="1"/>
        </dgm:varLst>
        <dgm:choose name="Name56">
          <dgm:if name="Name57" axis="self" ptType="node" func="revPos" op="equ" val="1">
            <dgm:alg type="tx">
              <dgm:param type="txAnchorVert" val="t"/>
            </dgm:alg>
          </dgm:if>
          <dgm:if name="Name58" axis="self" ptType="node" func="posOdd" op="equ" val="1">
            <dgm:alg type="tx">
              <dgm:param type="parTxLTRAlign" val="r"/>
              <dgm:param type="parTxRTLAlign" val="r"/>
            </dgm:alg>
          </dgm:if>
          <dgm:else name="Name59">
            <dgm:alg type="tx">
              <dgm:param type="parTxLTRAlign" val="l"/>
              <dgm:param type="parTxRTLAlign" val="l"/>
            </dgm:alg>
          </dgm:else>
        </dgm:choose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60">
        <dgm:if name="Name61" axis="par ch" ptType="all node" func="cnt" op="neq" val="6">
          <dgm:forEach name="Name62" axis="follow" ptType="sibTrans" cnt="1">
            <dgm:layoutNode name="dotNode6">
              <dgm:alg type="sp"/>
              <dgm:shape xmlns:r="http://schemas.openxmlformats.org/officeDocument/2006/relationships" r:blip="">
                <dgm:adjLst/>
              </dgm:shape>
              <dgm:presOf/>
              <dgm:forEach name="Name63" ref="dotRepeat"/>
            </dgm:layoutNode>
          </dgm:forEach>
        </dgm:if>
        <dgm:else name="Name64"/>
      </dgm:choose>
    </dgm:forEach>
    <dgm:forEach name="Name65" axis="ch" ptType="node" st="7" cnt="1">
      <dgm:layoutNode name="txNode7" styleLbl="revTx">
        <dgm:varLst>
          <dgm:bulletEnabled val="1"/>
        </dgm:varLst>
        <dgm:alg type="tx">
          <dgm:param type="txAnchorVert" val="t"/>
        </dgm:alg>
        <dgm:shape xmlns:r="http://schemas.openxmlformats.org/officeDocument/2006/relationships" type="rect" r:blip="" zOrderOff="10">
          <dgm:adjLst/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9375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81CBBD-5E5B-49D4-AFE7-395B60ADA1DE}" type="datetimeFigureOut">
              <a:rPr lang="de-DE" smtClean="0"/>
              <a:t>05.06.2019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7388" y="4811713"/>
            <a:ext cx="5492750" cy="39370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9375" y="9496425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BF7C1E-E791-4E75-AC8B-33A5654B4BA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3490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7186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73180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1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29536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108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9613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8241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Folienbildplatzhalt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3299" name="Notizenplatzhalt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de-DE" altLang="de-DE" smtClean="0">
              <a:latin typeface="Arial" panose="020B0604020202020204" pitchFamily="34" charset="0"/>
            </a:endParaRPr>
          </a:p>
        </p:txBody>
      </p:sp>
      <p:sp>
        <p:nvSpPr>
          <p:cNvPr id="183300" name="Foliennummernplatzhalt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53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1363" indent="-284163" defTabSz="8953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1413" indent="-227013" defTabSz="8953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598613" indent="-227013" defTabSz="8953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5813" indent="-227013" defTabSz="8953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3013" indent="-227013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0213" indent="-227013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7413" indent="-227013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4613" indent="-227013" defTabSz="89535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895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8FED23-0BE4-4FD5-85F9-E4CEF9CCB4E4}" type="slidenum">
              <a:rPr kumimoji="0" lang="de-DE" alt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953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de-DE" altLang="de-DE" sz="1200" b="0" i="0" u="none" strike="noStrike" kern="120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658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3430800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4694400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8B385974-C8F7-41E2-B5C3-F75754D2A1E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33588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9431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schma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8B385974-C8F7-41E2-B5C3-F75754D2A1E9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21600"/>
            <a:ext cx="12192000" cy="18000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0274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fld id="{8B385974-C8F7-41E2-B5C3-F75754D2A1E9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67" name="Grafik 6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56" name="Gruppieren 55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57" name="Gerader Verbinder 56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66" name="Gerader Verbinder 65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10997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483719" y="445294"/>
            <a:ext cx="312466" cy="98427"/>
          </a:xfrm>
        </p:spPr>
        <p:txBody>
          <a:bodyPr/>
          <a:lstStyle/>
          <a:p>
            <a:fld id="{8B385974-C8F7-41E2-B5C3-F75754D2A1E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6"/>
            <a:ext cx="11398251" cy="5014912"/>
          </a:xfrm>
        </p:spPr>
        <p:txBody>
          <a:bodyPr/>
          <a:lstStyle>
            <a:lvl1pPr marL="360363" indent="-360363" defTabSz="358775">
              <a:buClrTx/>
              <a:buFont typeface="+mj-lt"/>
              <a:buAutoNum type="arabicPeriod"/>
              <a:defRPr/>
            </a:lvl1pPr>
            <a:lvl2pPr marL="361950" indent="-361950" defTabSz="358775">
              <a:buClrTx/>
              <a:buFont typeface="+mj-lt"/>
              <a:buAutoNum type="arabicPeriod"/>
              <a:defRPr>
                <a:solidFill>
                  <a:schemeClr val="accent5"/>
                </a:solidFill>
              </a:defRPr>
            </a:lvl2pPr>
            <a:lvl3pPr marL="361950" indent="-361950" defTabSz="360363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3pPr>
            <a:lvl4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4pPr>
            <a:lvl5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5pPr>
            <a:lvl6pPr marL="361950" indent="-361950" defTabSz="358775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6pPr>
            <a:lvl7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7pPr>
            <a:lvl8pPr marL="361950" indent="-361950" defTabSz="357188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8pPr>
            <a:lvl9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90435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5pPr>
              <a:defRPr/>
            </a:lvl5pPr>
            <a:lvl6pPr>
              <a:defRPr/>
            </a:lvl6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B385974-C8F7-41E2-B5C3-F75754D2A1E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14183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387285" y="434275"/>
            <a:ext cx="312466" cy="98427"/>
          </a:xfrm>
        </p:spPr>
        <p:txBody>
          <a:bodyPr/>
          <a:lstStyle/>
          <a:p>
            <a:fld id="{8B385974-C8F7-41E2-B5C3-F75754D2A1E9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80320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97933" y="1127126"/>
            <a:ext cx="5511801" cy="5014912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B385974-C8F7-41E2-B5C3-F75754D2A1E9}" type="slidenum">
              <a:rPr lang="de-DE" smtClean="0"/>
              <a:t>‹Nr.›</a:t>
            </a:fld>
            <a:endParaRPr lang="de-DE"/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6284384" y="1127127"/>
            <a:ext cx="5511801" cy="5014913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87762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B385974-C8F7-41E2-B5C3-F75754D2A1E9}" type="slidenum">
              <a:rPr lang="de-DE" smtClean="0"/>
              <a:t>‹Nr.›</a:t>
            </a:fld>
            <a:endParaRPr lang="de-DE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 bwMode="gray">
          <a:xfrm>
            <a:off x="4311650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 bwMode="gray">
          <a:xfrm>
            <a:off x="8240185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871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8B385974-C8F7-41E2-B5C3-F75754D2A1E9}" type="slidenum">
              <a:rPr lang="de-DE" smtClean="0"/>
              <a:t>‹Nr.›</a:t>
            </a:fld>
            <a:endParaRPr lang="de-DE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3322507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/>
          </p:nvPr>
        </p:nvSpPr>
        <p:spPr bwMode="gray">
          <a:xfrm>
            <a:off x="6297881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/>
          </p:nvPr>
        </p:nvSpPr>
        <p:spPr bwMode="gray">
          <a:xfrm>
            <a:off x="920975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1634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anzseit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2000" cy="6858000"/>
          </a:xfrm>
          <a:noFill/>
        </p:spPr>
        <p:txBody>
          <a:bodyPr lIns="0" tIns="1944000" anchor="ctr" anchorCtr="0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97934" y="435431"/>
            <a:ext cx="9336315" cy="567871"/>
          </a:xfrm>
        </p:spPr>
        <p:txBody>
          <a:bodyPr/>
          <a:lstStyle/>
          <a:p>
            <a:r>
              <a:rPr lang="de-DE" dirty="0" smtClean="0"/>
              <a:t>Verwenden Sie nur Worte oder kurze Sätze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7934" y="1127125"/>
            <a:ext cx="9336315" cy="496888"/>
          </a:xfrm>
        </p:spPr>
        <p:txBody>
          <a:bodyPr tIns="7200"/>
          <a:lstStyle>
            <a:lvl1pPr marL="0" indent="0" defTabSz="268288">
              <a:spcBef>
                <a:spcPts val="300"/>
              </a:spcBef>
              <a:buFont typeface="Arial" panose="020B0604020202020204" pitchFamily="34" charset="0"/>
              <a:buNone/>
              <a:defRPr sz="1400"/>
            </a:lvl1pPr>
            <a:lvl2pPr marL="0" indent="0" defTabSz="268288">
              <a:spcBef>
                <a:spcPts val="300"/>
              </a:spcBef>
              <a:buNone/>
              <a:defRPr sz="1400"/>
            </a:lvl2pPr>
            <a:lvl3pPr marL="0" indent="0" defTabSz="268288">
              <a:spcBef>
                <a:spcPts val="300"/>
              </a:spcBef>
              <a:buNone/>
              <a:defRPr sz="1400"/>
            </a:lvl3pPr>
            <a:lvl4pPr marL="0" indent="0" defTabSz="268288">
              <a:spcBef>
                <a:spcPts val="300"/>
              </a:spcBef>
              <a:buNone/>
              <a:defRPr sz="1400"/>
            </a:lvl4pPr>
            <a:lvl5pPr marL="0" indent="0" defTabSz="268288">
              <a:spcBef>
                <a:spcPts val="300"/>
              </a:spcBef>
              <a:buNone/>
              <a:defRPr sz="1400"/>
            </a:lvl5pPr>
            <a:lvl6pPr marL="0" indent="0" defTabSz="268288">
              <a:spcBef>
                <a:spcPts val="300"/>
              </a:spcBef>
              <a:buNone/>
              <a:defRPr sz="1400"/>
            </a:lvl6pPr>
            <a:lvl7pPr marL="0" indent="0" defTabSz="268288">
              <a:spcBef>
                <a:spcPts val="300"/>
              </a:spcBef>
              <a:buNone/>
              <a:defRPr sz="1400"/>
            </a:lvl7pPr>
            <a:lvl8pPr marL="0" indent="0" defTabSz="268288">
              <a:spcBef>
                <a:spcPts val="300"/>
              </a:spcBef>
              <a:buNone/>
              <a:defRPr sz="1400"/>
            </a:lvl8pPr>
            <a:lvl9pPr marL="0" indent="0" defTabSz="268288">
              <a:spcBef>
                <a:spcPts val="300"/>
              </a:spcBef>
              <a:buNone/>
              <a:defRPr sz="1400"/>
            </a:lvl9pPr>
          </a:lstStyle>
          <a:p>
            <a:pPr lvl="0"/>
            <a:r>
              <a:rPr lang="de-DE" dirty="0" smtClean="0"/>
              <a:t>Positionieren Sie den Text so, dass er gut lesbar ist</a:t>
            </a:r>
            <a:endParaRPr lang="de-DE" dirty="0"/>
          </a:p>
        </p:txBody>
      </p:sp>
      <p:grpSp>
        <p:nvGrpSpPr>
          <p:cNvPr id="5" name="Gruppieren 4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6" name="Gerader Verbinder 5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17" name="Gerader Verbinder 16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40104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3430800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4694400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33588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6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1880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schma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21600"/>
            <a:ext cx="12192000" cy="18000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43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pic>
        <p:nvPicPr>
          <p:cNvPr id="67" name="Grafik 6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56" name="Gruppieren 55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57" name="Gerader Verbinder 56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66" name="Gerader Verbinder 65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8287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71433" y="395499"/>
            <a:ext cx="1662570" cy="19801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6"/>
            <a:ext cx="11398251" cy="5014912"/>
          </a:xfrm>
        </p:spPr>
        <p:txBody>
          <a:bodyPr/>
          <a:lstStyle>
            <a:lvl1pPr marL="360363" indent="-360363" defTabSz="358775">
              <a:buClrTx/>
              <a:buFont typeface="+mj-lt"/>
              <a:buAutoNum type="arabicPeriod"/>
              <a:defRPr/>
            </a:lvl1pPr>
            <a:lvl2pPr marL="361950" indent="-361950" defTabSz="358775">
              <a:buClrTx/>
              <a:buFont typeface="+mj-lt"/>
              <a:buAutoNum type="arabicPeriod"/>
              <a:defRPr>
                <a:solidFill>
                  <a:schemeClr val="accent5"/>
                </a:solidFill>
              </a:defRPr>
            </a:lvl2pPr>
            <a:lvl3pPr marL="361950" indent="-361950" defTabSz="360363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3pPr>
            <a:lvl4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4pPr>
            <a:lvl5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5pPr>
            <a:lvl6pPr marL="361950" indent="-361950" defTabSz="358775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6pPr>
            <a:lvl7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7pPr>
            <a:lvl8pPr marL="361950" indent="-361950" defTabSz="357188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8pPr>
            <a:lvl9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093192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5pPr>
              <a:defRPr/>
            </a:lvl5pPr>
            <a:lvl6pPr>
              <a:defRPr/>
            </a:lvl6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360715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59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53849" y="381420"/>
            <a:ext cx="545429" cy="22617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30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97933" y="1127126"/>
            <a:ext cx="5511801" cy="5014912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287981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6284384" y="1127127"/>
            <a:ext cx="5511801" cy="5014913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691214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 bwMode="gray">
          <a:xfrm>
            <a:off x="4311650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 bwMode="gray">
          <a:xfrm>
            <a:off x="8240185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023749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3322507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/>
          </p:nvPr>
        </p:nvSpPr>
        <p:spPr bwMode="gray">
          <a:xfrm>
            <a:off x="6297881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/>
          </p:nvPr>
        </p:nvSpPr>
        <p:spPr bwMode="gray">
          <a:xfrm>
            <a:off x="920975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4692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anzseit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2000" cy="6858000"/>
          </a:xfrm>
          <a:noFill/>
        </p:spPr>
        <p:txBody>
          <a:bodyPr lIns="0" tIns="1944000" anchor="ctr" anchorCtr="0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97934" y="435431"/>
            <a:ext cx="9336315" cy="567871"/>
          </a:xfrm>
        </p:spPr>
        <p:txBody>
          <a:bodyPr/>
          <a:lstStyle/>
          <a:p>
            <a:r>
              <a:rPr lang="de-DE" dirty="0" smtClean="0"/>
              <a:t>Verwenden Sie nur Worte oder kurze Sätze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7934" y="1127125"/>
            <a:ext cx="9336315" cy="496888"/>
          </a:xfrm>
        </p:spPr>
        <p:txBody>
          <a:bodyPr tIns="7200"/>
          <a:lstStyle>
            <a:lvl1pPr marL="0" indent="0" defTabSz="268288">
              <a:spcBef>
                <a:spcPts val="300"/>
              </a:spcBef>
              <a:buFont typeface="Arial" panose="020B0604020202020204" pitchFamily="34" charset="0"/>
              <a:buNone/>
              <a:defRPr sz="1400"/>
            </a:lvl1pPr>
            <a:lvl2pPr marL="0" indent="0" defTabSz="268288">
              <a:spcBef>
                <a:spcPts val="300"/>
              </a:spcBef>
              <a:buNone/>
              <a:defRPr sz="1400"/>
            </a:lvl2pPr>
            <a:lvl3pPr marL="0" indent="0" defTabSz="268288">
              <a:spcBef>
                <a:spcPts val="300"/>
              </a:spcBef>
              <a:buNone/>
              <a:defRPr sz="1400"/>
            </a:lvl3pPr>
            <a:lvl4pPr marL="0" indent="0" defTabSz="268288">
              <a:spcBef>
                <a:spcPts val="300"/>
              </a:spcBef>
              <a:buNone/>
              <a:defRPr sz="1400"/>
            </a:lvl4pPr>
            <a:lvl5pPr marL="0" indent="0" defTabSz="268288">
              <a:spcBef>
                <a:spcPts val="300"/>
              </a:spcBef>
              <a:buNone/>
              <a:defRPr sz="1400"/>
            </a:lvl5pPr>
            <a:lvl6pPr marL="0" indent="0" defTabSz="268288">
              <a:spcBef>
                <a:spcPts val="300"/>
              </a:spcBef>
              <a:buNone/>
              <a:defRPr sz="1400"/>
            </a:lvl6pPr>
            <a:lvl7pPr marL="0" indent="0" defTabSz="268288">
              <a:spcBef>
                <a:spcPts val="300"/>
              </a:spcBef>
              <a:buNone/>
              <a:defRPr sz="1400"/>
            </a:lvl7pPr>
            <a:lvl8pPr marL="0" indent="0" defTabSz="268288">
              <a:spcBef>
                <a:spcPts val="300"/>
              </a:spcBef>
              <a:buNone/>
              <a:defRPr sz="1400"/>
            </a:lvl8pPr>
            <a:lvl9pPr marL="0" indent="0" defTabSz="268288">
              <a:spcBef>
                <a:spcPts val="300"/>
              </a:spcBef>
              <a:buNone/>
              <a:defRPr sz="1400"/>
            </a:lvl9pPr>
          </a:lstStyle>
          <a:p>
            <a:pPr lvl="0"/>
            <a:r>
              <a:rPr lang="de-DE" dirty="0" smtClean="0"/>
              <a:t>Positionieren Sie den Text so, dass er gut lesbar ist</a:t>
            </a:r>
            <a:endParaRPr lang="de-DE" dirty="0"/>
          </a:p>
        </p:txBody>
      </p:sp>
      <p:grpSp>
        <p:nvGrpSpPr>
          <p:cNvPr id="5" name="Gruppieren 4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6" name="Gerader Verbinder 5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17" name="Gerader Verbinder 16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8266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in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334433" y="476252"/>
            <a:ext cx="11523134" cy="385763"/>
          </a:xfrm>
        </p:spPr>
        <p:txBody>
          <a:bodyPr anchor="ctr" anchorCtr="0"/>
          <a:lstStyle>
            <a:lvl1pPr algn="ctr">
              <a:defRPr sz="2400" b="1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 smtClean="0"/>
              <a:t>Bedienung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703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334433" y="476252"/>
            <a:ext cx="11523134" cy="385763"/>
          </a:xfrm>
        </p:spPr>
        <p:txBody>
          <a:bodyPr anchor="ctr" anchorCtr="0"/>
          <a:lstStyle>
            <a:lvl1pPr algn="ctr">
              <a:defRPr sz="2400" b="1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 smtClean="0"/>
              <a:t>Bedienung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60999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3430800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4694400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33588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6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995045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schma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21600"/>
            <a:ext cx="12192000" cy="18000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2502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pic>
        <p:nvPicPr>
          <p:cNvPr id="67" name="Grafik 6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56" name="Gruppieren 55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57" name="Gerader Verbinder 56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66" name="Gerader Verbinder 65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6176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71433" y="395499"/>
            <a:ext cx="1662570" cy="19801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6"/>
            <a:ext cx="11398251" cy="5014912"/>
          </a:xfrm>
        </p:spPr>
        <p:txBody>
          <a:bodyPr/>
          <a:lstStyle>
            <a:lvl1pPr marL="360363" indent="-360363" defTabSz="358775">
              <a:buClrTx/>
              <a:buFont typeface="+mj-lt"/>
              <a:buAutoNum type="arabicPeriod"/>
              <a:defRPr/>
            </a:lvl1pPr>
            <a:lvl2pPr marL="361950" indent="-361950" defTabSz="358775">
              <a:buClrTx/>
              <a:buFont typeface="+mj-lt"/>
              <a:buAutoNum type="arabicPeriod"/>
              <a:defRPr>
                <a:solidFill>
                  <a:schemeClr val="accent5"/>
                </a:solidFill>
              </a:defRPr>
            </a:lvl2pPr>
            <a:lvl3pPr marL="361950" indent="-361950" defTabSz="360363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3pPr>
            <a:lvl4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4pPr>
            <a:lvl5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5pPr>
            <a:lvl6pPr marL="361950" indent="-361950" defTabSz="358775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6pPr>
            <a:lvl7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7pPr>
            <a:lvl8pPr marL="361950" indent="-361950" defTabSz="357188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8pPr>
            <a:lvl9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320794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5pPr>
              <a:defRPr/>
            </a:lvl5pPr>
            <a:lvl6pPr>
              <a:defRPr/>
            </a:lvl6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360715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376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53849" y="381420"/>
            <a:ext cx="545429" cy="22617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18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97933" y="1127126"/>
            <a:ext cx="5511801" cy="5014912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287981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6284384" y="1127127"/>
            <a:ext cx="5511801" cy="5014913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421933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 bwMode="gray">
          <a:xfrm>
            <a:off x="4311650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 bwMode="gray">
          <a:xfrm>
            <a:off x="8240185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5639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3322507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/>
          </p:nvPr>
        </p:nvSpPr>
        <p:spPr bwMode="gray">
          <a:xfrm>
            <a:off x="6297881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/>
          </p:nvPr>
        </p:nvSpPr>
        <p:spPr bwMode="gray">
          <a:xfrm>
            <a:off x="920975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221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anzseit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2000" cy="6858000"/>
          </a:xfrm>
          <a:noFill/>
        </p:spPr>
        <p:txBody>
          <a:bodyPr lIns="0" tIns="1944000" anchor="ctr" anchorCtr="0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97934" y="435431"/>
            <a:ext cx="9336315" cy="567871"/>
          </a:xfrm>
        </p:spPr>
        <p:txBody>
          <a:bodyPr/>
          <a:lstStyle/>
          <a:p>
            <a:r>
              <a:rPr lang="de-DE" dirty="0" smtClean="0"/>
              <a:t>Verwenden Sie nur Worte oder kurze Sätze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7934" y="1127125"/>
            <a:ext cx="9336315" cy="496888"/>
          </a:xfrm>
        </p:spPr>
        <p:txBody>
          <a:bodyPr tIns="7200"/>
          <a:lstStyle>
            <a:lvl1pPr marL="0" indent="0" defTabSz="268288">
              <a:spcBef>
                <a:spcPts val="300"/>
              </a:spcBef>
              <a:buFont typeface="Arial" panose="020B0604020202020204" pitchFamily="34" charset="0"/>
              <a:buNone/>
              <a:defRPr sz="1400"/>
            </a:lvl1pPr>
            <a:lvl2pPr marL="0" indent="0" defTabSz="268288">
              <a:spcBef>
                <a:spcPts val="300"/>
              </a:spcBef>
              <a:buNone/>
              <a:defRPr sz="1400"/>
            </a:lvl2pPr>
            <a:lvl3pPr marL="0" indent="0" defTabSz="268288">
              <a:spcBef>
                <a:spcPts val="300"/>
              </a:spcBef>
              <a:buNone/>
              <a:defRPr sz="1400"/>
            </a:lvl3pPr>
            <a:lvl4pPr marL="0" indent="0" defTabSz="268288">
              <a:spcBef>
                <a:spcPts val="300"/>
              </a:spcBef>
              <a:buNone/>
              <a:defRPr sz="1400"/>
            </a:lvl4pPr>
            <a:lvl5pPr marL="0" indent="0" defTabSz="268288">
              <a:spcBef>
                <a:spcPts val="300"/>
              </a:spcBef>
              <a:buNone/>
              <a:defRPr sz="1400"/>
            </a:lvl5pPr>
            <a:lvl6pPr marL="0" indent="0" defTabSz="268288">
              <a:spcBef>
                <a:spcPts val="300"/>
              </a:spcBef>
              <a:buNone/>
              <a:defRPr sz="1400"/>
            </a:lvl6pPr>
            <a:lvl7pPr marL="0" indent="0" defTabSz="268288">
              <a:spcBef>
                <a:spcPts val="300"/>
              </a:spcBef>
              <a:buNone/>
              <a:defRPr sz="1400"/>
            </a:lvl7pPr>
            <a:lvl8pPr marL="0" indent="0" defTabSz="268288">
              <a:spcBef>
                <a:spcPts val="300"/>
              </a:spcBef>
              <a:buNone/>
              <a:defRPr sz="1400"/>
            </a:lvl8pPr>
            <a:lvl9pPr marL="0" indent="0" defTabSz="268288">
              <a:spcBef>
                <a:spcPts val="300"/>
              </a:spcBef>
              <a:buNone/>
              <a:defRPr sz="1400"/>
            </a:lvl9pPr>
          </a:lstStyle>
          <a:p>
            <a:pPr lvl="0"/>
            <a:r>
              <a:rPr lang="de-DE" dirty="0" smtClean="0"/>
              <a:t>Positionieren Sie den Text so, dass er gut lesbar ist</a:t>
            </a:r>
            <a:endParaRPr lang="de-DE" dirty="0"/>
          </a:p>
        </p:txBody>
      </p:sp>
      <p:grpSp>
        <p:nvGrpSpPr>
          <p:cNvPr id="5" name="Gruppieren 4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6" name="Gerader Verbinder 5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17" name="Gerader Verbinder 16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2437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in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334433" y="476252"/>
            <a:ext cx="11523134" cy="385763"/>
          </a:xfrm>
        </p:spPr>
        <p:txBody>
          <a:bodyPr anchor="ctr" anchorCtr="0"/>
          <a:lstStyle>
            <a:lvl1pPr algn="ctr">
              <a:defRPr sz="2400" b="1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 smtClean="0"/>
              <a:t>Bedienung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88923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3430800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4694400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33588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6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6490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schma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21600"/>
            <a:ext cx="12192000" cy="18000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51192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pic>
        <p:nvPicPr>
          <p:cNvPr id="67" name="Grafik 6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56" name="Gruppieren 55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57" name="Gerader Verbinder 56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66" name="Gerader Verbinder 65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7999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71433" y="395499"/>
            <a:ext cx="1662570" cy="19801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6"/>
            <a:ext cx="11398251" cy="5014912"/>
          </a:xfrm>
        </p:spPr>
        <p:txBody>
          <a:bodyPr/>
          <a:lstStyle>
            <a:lvl1pPr marL="360363" indent="-360363" defTabSz="358775">
              <a:buClrTx/>
              <a:buFont typeface="+mj-lt"/>
              <a:buAutoNum type="arabicPeriod"/>
              <a:defRPr/>
            </a:lvl1pPr>
            <a:lvl2pPr marL="361950" indent="-361950" defTabSz="358775">
              <a:buClrTx/>
              <a:buFont typeface="+mj-lt"/>
              <a:buAutoNum type="arabicPeriod"/>
              <a:defRPr>
                <a:solidFill>
                  <a:schemeClr val="accent5"/>
                </a:solidFill>
              </a:defRPr>
            </a:lvl2pPr>
            <a:lvl3pPr marL="361950" indent="-361950" defTabSz="360363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3pPr>
            <a:lvl4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4pPr>
            <a:lvl5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5pPr>
            <a:lvl6pPr marL="361950" indent="-361950" defTabSz="358775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6pPr>
            <a:lvl7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7pPr>
            <a:lvl8pPr marL="361950" indent="-361950" defTabSz="357188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8pPr>
            <a:lvl9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787963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5pPr>
              <a:defRPr/>
            </a:lvl5pPr>
            <a:lvl6pPr>
              <a:defRPr/>
            </a:lvl6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360715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53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53849" y="381420"/>
            <a:ext cx="545429" cy="22617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83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97933" y="1127126"/>
            <a:ext cx="5511801" cy="5014912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287981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6284384" y="1127127"/>
            <a:ext cx="5511801" cy="5014913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77042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 bwMode="gray">
          <a:xfrm>
            <a:off x="4311650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 bwMode="gray">
          <a:xfrm>
            <a:off x="8240185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40896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3322507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/>
          </p:nvPr>
        </p:nvSpPr>
        <p:spPr bwMode="gray">
          <a:xfrm>
            <a:off x="6297881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/>
          </p:nvPr>
        </p:nvSpPr>
        <p:spPr bwMode="gray">
          <a:xfrm>
            <a:off x="920975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67393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anzseit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2000" cy="6858000"/>
          </a:xfrm>
          <a:noFill/>
        </p:spPr>
        <p:txBody>
          <a:bodyPr lIns="0" tIns="1944000" anchor="ctr" anchorCtr="0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97934" y="435431"/>
            <a:ext cx="9336315" cy="567871"/>
          </a:xfrm>
        </p:spPr>
        <p:txBody>
          <a:bodyPr/>
          <a:lstStyle/>
          <a:p>
            <a:r>
              <a:rPr lang="de-DE" dirty="0" smtClean="0"/>
              <a:t>Verwenden Sie nur Worte oder kurze Sätze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7934" y="1127125"/>
            <a:ext cx="9336315" cy="496888"/>
          </a:xfrm>
        </p:spPr>
        <p:txBody>
          <a:bodyPr tIns="7200"/>
          <a:lstStyle>
            <a:lvl1pPr marL="0" indent="0" defTabSz="268288">
              <a:spcBef>
                <a:spcPts val="300"/>
              </a:spcBef>
              <a:buFont typeface="Arial" panose="020B0604020202020204" pitchFamily="34" charset="0"/>
              <a:buNone/>
              <a:defRPr sz="1400"/>
            </a:lvl1pPr>
            <a:lvl2pPr marL="0" indent="0" defTabSz="268288">
              <a:spcBef>
                <a:spcPts val="300"/>
              </a:spcBef>
              <a:buNone/>
              <a:defRPr sz="1400"/>
            </a:lvl2pPr>
            <a:lvl3pPr marL="0" indent="0" defTabSz="268288">
              <a:spcBef>
                <a:spcPts val="300"/>
              </a:spcBef>
              <a:buNone/>
              <a:defRPr sz="1400"/>
            </a:lvl3pPr>
            <a:lvl4pPr marL="0" indent="0" defTabSz="268288">
              <a:spcBef>
                <a:spcPts val="300"/>
              </a:spcBef>
              <a:buNone/>
              <a:defRPr sz="1400"/>
            </a:lvl4pPr>
            <a:lvl5pPr marL="0" indent="0" defTabSz="268288">
              <a:spcBef>
                <a:spcPts val="300"/>
              </a:spcBef>
              <a:buNone/>
              <a:defRPr sz="1400"/>
            </a:lvl5pPr>
            <a:lvl6pPr marL="0" indent="0" defTabSz="268288">
              <a:spcBef>
                <a:spcPts val="300"/>
              </a:spcBef>
              <a:buNone/>
              <a:defRPr sz="1400"/>
            </a:lvl6pPr>
            <a:lvl7pPr marL="0" indent="0" defTabSz="268288">
              <a:spcBef>
                <a:spcPts val="300"/>
              </a:spcBef>
              <a:buNone/>
              <a:defRPr sz="1400"/>
            </a:lvl7pPr>
            <a:lvl8pPr marL="0" indent="0" defTabSz="268288">
              <a:spcBef>
                <a:spcPts val="300"/>
              </a:spcBef>
              <a:buNone/>
              <a:defRPr sz="1400"/>
            </a:lvl8pPr>
            <a:lvl9pPr marL="0" indent="0" defTabSz="268288">
              <a:spcBef>
                <a:spcPts val="300"/>
              </a:spcBef>
              <a:buNone/>
              <a:defRPr sz="1400"/>
            </a:lvl9pPr>
          </a:lstStyle>
          <a:p>
            <a:pPr lvl="0"/>
            <a:r>
              <a:rPr lang="de-DE" dirty="0" smtClean="0"/>
              <a:t>Positionieren Sie den Text so, dass er gut lesbar ist</a:t>
            </a:r>
            <a:endParaRPr lang="de-DE" dirty="0"/>
          </a:p>
        </p:txBody>
      </p:sp>
      <p:grpSp>
        <p:nvGrpSpPr>
          <p:cNvPr id="5" name="Gruppieren 4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6" name="Gerader Verbinder 5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17" name="Gerader Verbinder 16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8649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3430800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4694400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0"/>
            <a:ext cx="12192000" cy="33588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6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646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schmal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20" name="Bildplatzhalter 19"/>
          <p:cNvSpPr>
            <a:spLocks noGrp="1"/>
          </p:cNvSpPr>
          <p:nvPr>
            <p:ph type="pic" sz="quarter" idx="13" hasCustomPrompt="1"/>
          </p:nvPr>
        </p:nvSpPr>
        <p:spPr bwMode="gray">
          <a:xfrm>
            <a:off x="0" y="921600"/>
            <a:ext cx="12192000" cy="1800000"/>
          </a:xfrm>
          <a:noFill/>
        </p:spPr>
        <p:txBody>
          <a:bodyPr tIns="1188000" anchor="ctr" anchorCtr="0"/>
          <a:lstStyle>
            <a:lvl1pPr algn="ctr">
              <a:defRPr sz="1000" baseline="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pic>
        <p:nvPicPr>
          <p:cNvPr id="69" name="Grafik 6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70" name="Gruppieren 69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71" name="Gerader Verbinder 70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Gerader Verbinder 7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Gerader Verbinder 74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Gerader Verbinder 76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8" name="Gerader Verbinder 77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9" name="Gruppieren 78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80" name="Gerader Verbinder 79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Gerader Verbinder 80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Gerader Verbinder 81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Gerader Verbinder 82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Gerader Verbinder 83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Gerader Verbinder 84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Gerader Verbinder 85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Gerader Verbinder 86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3309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ohn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 bwMode="gray">
          <a:xfrm>
            <a:off x="914400" y="2729063"/>
            <a:ext cx="10363200" cy="1047600"/>
          </a:xfrm>
        </p:spPr>
        <p:txBody>
          <a:bodyPr anchor="b" anchorCtr="0"/>
          <a:lstStyle>
            <a:lvl1pPr>
              <a:lnSpc>
                <a:spcPct val="110000"/>
              </a:lnSpc>
              <a:defRPr sz="24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 bwMode="gray">
          <a:xfrm>
            <a:off x="914400" y="3992663"/>
            <a:ext cx="10363200" cy="619200"/>
          </a:xfrm>
        </p:spPr>
        <p:txBody>
          <a:bodyPr/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>
                  <a:alpha val="0"/>
                </a:prstClr>
              </a:solidFill>
            </a:endParaRPr>
          </a:p>
        </p:txBody>
      </p:sp>
      <p:pic>
        <p:nvPicPr>
          <p:cNvPr id="67" name="Grafik 6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5200" y="5731402"/>
            <a:ext cx="4276800" cy="549270"/>
          </a:xfrm>
          <a:prstGeom prst="rect">
            <a:avLst/>
          </a:prstGeom>
        </p:spPr>
      </p:pic>
      <p:grpSp>
        <p:nvGrpSpPr>
          <p:cNvPr id="56" name="Gruppieren 55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57" name="Gerader Verbinder 56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Gerader Verbinder 58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uppieren 64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66" name="Gerader Verbinder 65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Gerader Verbinder 6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Gerader Verbinder 6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Gerader Verbinder 7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Gerader Verbinder 7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Gerader Verbinder 97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11894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71433" y="395499"/>
            <a:ext cx="1662570" cy="19801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9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6"/>
            <a:ext cx="11398251" cy="5014912"/>
          </a:xfrm>
        </p:spPr>
        <p:txBody>
          <a:bodyPr/>
          <a:lstStyle>
            <a:lvl1pPr marL="360363" indent="-360363" defTabSz="358775">
              <a:buClrTx/>
              <a:buFont typeface="+mj-lt"/>
              <a:buAutoNum type="arabicPeriod"/>
              <a:defRPr/>
            </a:lvl1pPr>
            <a:lvl2pPr marL="361950" indent="-361950" defTabSz="358775">
              <a:buClrTx/>
              <a:buFont typeface="+mj-lt"/>
              <a:buAutoNum type="arabicPeriod"/>
              <a:defRPr>
                <a:solidFill>
                  <a:schemeClr val="accent5"/>
                </a:solidFill>
              </a:defRPr>
            </a:lvl2pPr>
            <a:lvl3pPr marL="361950" indent="-361950" defTabSz="360363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3pPr>
            <a:lvl4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4pPr>
            <a:lvl5pPr marL="361950" indent="-361950" defTabSz="360363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5pPr>
            <a:lvl6pPr marL="361950" indent="-361950" defTabSz="358775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6pPr>
            <a:lvl7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7pPr>
            <a:lvl8pPr marL="361950" indent="-361950" defTabSz="357188">
              <a:buClrTx/>
              <a:buFont typeface="+mj-lt"/>
              <a:buAutoNum type="arabicPeriod"/>
              <a:tabLst/>
              <a:defRPr sz="1600">
                <a:solidFill>
                  <a:schemeClr val="accent5"/>
                </a:solidFill>
              </a:defRPr>
            </a:lvl8pPr>
            <a:lvl9pPr marL="361950" indent="-361950" defTabSz="357188">
              <a:buClrTx/>
              <a:buFont typeface="+mj-lt"/>
              <a:buAutoNum type="arabicPeriod"/>
              <a:defRPr sz="1600">
                <a:solidFill>
                  <a:schemeClr val="accent5"/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919958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/>
        <p:txBody>
          <a:bodyPr/>
          <a:lstStyle>
            <a:lvl5pPr>
              <a:defRPr/>
            </a:lvl5pPr>
            <a:lvl6pPr>
              <a:defRPr/>
            </a:lvl6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360715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6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>
            <a:lvl1pPr>
              <a:defRPr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 dirty="0">
              <a:solidFill>
                <a:prstClr val="black"/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 bwMode="gray">
          <a:xfrm>
            <a:off x="11253849" y="381420"/>
            <a:ext cx="545429" cy="22617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910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 bwMode="gray">
          <a:xfrm>
            <a:off x="397933" y="1127126"/>
            <a:ext cx="5511801" cy="5014912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11287981" y="376845"/>
            <a:ext cx="1662570" cy="235324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8" name="Textplatzhalter 7"/>
          <p:cNvSpPr>
            <a:spLocks noGrp="1"/>
          </p:cNvSpPr>
          <p:nvPr>
            <p:ph type="body" sz="quarter" idx="13"/>
          </p:nvPr>
        </p:nvSpPr>
        <p:spPr bwMode="gray">
          <a:xfrm>
            <a:off x="6284384" y="1127127"/>
            <a:ext cx="5511801" cy="5014913"/>
          </a:xfrm>
        </p:spPr>
        <p:txBody>
          <a:bodyPr/>
          <a:lstStyle>
            <a:lvl5pPr>
              <a:defRPr/>
            </a:lvl5pPr>
            <a:lvl8pPr marL="806400">
              <a:defRPr/>
            </a:lvl8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337628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4"/>
          </p:nvPr>
        </p:nvSpPr>
        <p:spPr bwMode="gray">
          <a:xfrm>
            <a:off x="4311650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5"/>
          </p:nvPr>
        </p:nvSpPr>
        <p:spPr bwMode="gray">
          <a:xfrm>
            <a:off x="8240185" y="1127127"/>
            <a:ext cx="35664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6364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4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 bwMode="gray">
          <a:xfrm>
            <a:off x="397933" y="6199095"/>
            <a:ext cx="1662570" cy="38109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‹Nr.›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/>
          </p:nvPr>
        </p:nvSpPr>
        <p:spPr bwMode="gray">
          <a:xfrm>
            <a:off x="39793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4"/>
          </p:nvPr>
        </p:nvSpPr>
        <p:spPr bwMode="gray">
          <a:xfrm>
            <a:off x="3322507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14" name="Textplatzhalter 13"/>
          <p:cNvSpPr>
            <a:spLocks noGrp="1"/>
          </p:cNvSpPr>
          <p:nvPr>
            <p:ph type="body" sz="quarter" idx="15"/>
          </p:nvPr>
        </p:nvSpPr>
        <p:spPr bwMode="gray">
          <a:xfrm>
            <a:off x="6297881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6"/>
          </p:nvPr>
        </p:nvSpPr>
        <p:spPr bwMode="gray">
          <a:xfrm>
            <a:off x="9209754" y="1127127"/>
            <a:ext cx="2587200" cy="5014913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72332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anzseitiges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/>
          <p:cNvSpPr>
            <a:spLocks noGrp="1"/>
          </p:cNvSpPr>
          <p:nvPr>
            <p:ph type="pic" sz="quarter" idx="14" hasCustomPrompt="1"/>
          </p:nvPr>
        </p:nvSpPr>
        <p:spPr bwMode="gray">
          <a:xfrm>
            <a:off x="0" y="0"/>
            <a:ext cx="12192000" cy="6858000"/>
          </a:xfrm>
          <a:noFill/>
        </p:spPr>
        <p:txBody>
          <a:bodyPr lIns="0" tIns="1944000" anchor="ctr" anchorCtr="0"/>
          <a:lstStyle>
            <a:lvl1pPr algn="ctr">
              <a:defRPr sz="1000">
                <a:solidFill>
                  <a:schemeClr val="bg2"/>
                </a:solidFill>
              </a:defRPr>
            </a:lvl1pPr>
          </a:lstStyle>
          <a:p>
            <a:r>
              <a:rPr lang="de-DE" dirty="0" smtClean="0"/>
              <a:t>Klicken Sie auf das Symbol um ein Bild hinzuzufügen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 bwMode="gray">
          <a:xfrm>
            <a:off x="397934" y="435431"/>
            <a:ext cx="9336315" cy="567871"/>
          </a:xfrm>
        </p:spPr>
        <p:txBody>
          <a:bodyPr/>
          <a:lstStyle/>
          <a:p>
            <a:r>
              <a:rPr lang="de-DE" dirty="0" smtClean="0"/>
              <a:t>Verwenden Sie nur Worte oder kurze Sätze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sz="quarter" idx="13" hasCustomPrompt="1"/>
          </p:nvPr>
        </p:nvSpPr>
        <p:spPr bwMode="gray">
          <a:xfrm>
            <a:off x="397934" y="1127125"/>
            <a:ext cx="9336315" cy="496888"/>
          </a:xfrm>
        </p:spPr>
        <p:txBody>
          <a:bodyPr tIns="7200"/>
          <a:lstStyle>
            <a:lvl1pPr marL="0" indent="0" defTabSz="268288">
              <a:spcBef>
                <a:spcPts val="300"/>
              </a:spcBef>
              <a:buFont typeface="Arial" panose="020B0604020202020204" pitchFamily="34" charset="0"/>
              <a:buNone/>
              <a:defRPr sz="1400"/>
            </a:lvl1pPr>
            <a:lvl2pPr marL="0" indent="0" defTabSz="268288">
              <a:spcBef>
                <a:spcPts val="300"/>
              </a:spcBef>
              <a:buNone/>
              <a:defRPr sz="1400"/>
            </a:lvl2pPr>
            <a:lvl3pPr marL="0" indent="0" defTabSz="268288">
              <a:spcBef>
                <a:spcPts val="300"/>
              </a:spcBef>
              <a:buNone/>
              <a:defRPr sz="1400"/>
            </a:lvl3pPr>
            <a:lvl4pPr marL="0" indent="0" defTabSz="268288">
              <a:spcBef>
                <a:spcPts val="300"/>
              </a:spcBef>
              <a:buNone/>
              <a:defRPr sz="1400"/>
            </a:lvl4pPr>
            <a:lvl5pPr marL="0" indent="0" defTabSz="268288">
              <a:spcBef>
                <a:spcPts val="300"/>
              </a:spcBef>
              <a:buNone/>
              <a:defRPr sz="1400"/>
            </a:lvl5pPr>
            <a:lvl6pPr marL="0" indent="0" defTabSz="268288">
              <a:spcBef>
                <a:spcPts val="300"/>
              </a:spcBef>
              <a:buNone/>
              <a:defRPr sz="1400"/>
            </a:lvl6pPr>
            <a:lvl7pPr marL="0" indent="0" defTabSz="268288">
              <a:spcBef>
                <a:spcPts val="300"/>
              </a:spcBef>
              <a:buNone/>
              <a:defRPr sz="1400"/>
            </a:lvl7pPr>
            <a:lvl8pPr marL="0" indent="0" defTabSz="268288">
              <a:spcBef>
                <a:spcPts val="300"/>
              </a:spcBef>
              <a:buNone/>
              <a:defRPr sz="1400"/>
            </a:lvl8pPr>
            <a:lvl9pPr marL="0" indent="0" defTabSz="268288">
              <a:spcBef>
                <a:spcPts val="300"/>
              </a:spcBef>
              <a:buNone/>
              <a:defRPr sz="1400"/>
            </a:lvl9pPr>
          </a:lstStyle>
          <a:p>
            <a:pPr lvl="0"/>
            <a:r>
              <a:rPr lang="de-DE" dirty="0" smtClean="0"/>
              <a:t>Positionieren Sie den Text so, dass er gut lesbar ist</a:t>
            </a:r>
            <a:endParaRPr lang="de-DE" dirty="0"/>
          </a:p>
        </p:txBody>
      </p:sp>
      <p:grpSp>
        <p:nvGrpSpPr>
          <p:cNvPr id="5" name="Gruppieren 4"/>
          <p:cNvGrpSpPr/>
          <p:nvPr userDrawn="1"/>
        </p:nvGrpSpPr>
        <p:grpSpPr>
          <a:xfrm>
            <a:off x="12192000" y="190382"/>
            <a:ext cx="294969" cy="6388992"/>
            <a:chOff x="9144000" y="190382"/>
            <a:chExt cx="221226" cy="6388992"/>
          </a:xfrm>
        </p:grpSpPr>
        <p:cxnSp>
          <p:nvCxnSpPr>
            <p:cNvPr id="6" name="Gerader Verbinder 5"/>
            <p:cNvCxnSpPr/>
            <p:nvPr userDrawn="1"/>
          </p:nvCxnSpPr>
          <p:spPr bwMode="gray">
            <a:xfrm>
              <a:off x="9144000" y="190382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Gerader Verbinder 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Gerader Verbinder 9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Gerader Verbinder 10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r Verbinder 11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Gerader Verbinder 12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Gerader Verbinder 13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Gerader Verbinder 14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uppieren 15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17" name="Gerader Verbinder 16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rader Verbinder 1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Gerader Verbinder 18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Gerader Verbinder 19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r Verbinder 21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Gerader Verbinder 2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r Verbinder 23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4941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ine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334433" y="476252"/>
            <a:ext cx="11523134" cy="385763"/>
          </a:xfrm>
        </p:spPr>
        <p:txBody>
          <a:bodyPr anchor="ctr" anchorCtr="0"/>
          <a:lstStyle>
            <a:lvl1pPr algn="ctr">
              <a:defRPr sz="2400" b="1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 smtClean="0"/>
              <a:t>Bedienung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430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9" name="Textplatzhalter 9"/>
          <p:cNvSpPr>
            <a:spLocks noGrp="1"/>
          </p:cNvSpPr>
          <p:nvPr>
            <p:ph type="body" sz="quarter" idx="14"/>
          </p:nvPr>
        </p:nvSpPr>
        <p:spPr>
          <a:xfrm>
            <a:off x="334433" y="476252"/>
            <a:ext cx="11523134" cy="385763"/>
          </a:xfrm>
        </p:spPr>
        <p:txBody>
          <a:bodyPr anchor="ctr" anchorCtr="0"/>
          <a:lstStyle>
            <a:lvl1pPr algn="ctr">
              <a:defRPr sz="2400" b="1"/>
            </a:lvl1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 smtClean="0"/>
              <a:t>Bedienung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6618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2.jpe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97934" y="188915"/>
            <a:ext cx="11398251" cy="6111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97934" y="1127126"/>
            <a:ext cx="11398251" cy="5014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6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 bwMode="gray">
          <a:xfrm>
            <a:off x="710400" y="6481763"/>
            <a:ext cx="1325833" cy="98427"/>
          </a:xfrm>
          <a:prstGeom prst="rect">
            <a:avLst/>
          </a:prstGeom>
        </p:spPr>
        <p:txBody>
          <a:bodyPr vert="horz" lIns="90000" tIns="0" rIns="0" bIns="0" rtlCol="0" anchor="t" anchorCtr="0"/>
          <a:lstStyle>
            <a:lvl1pPr algn="l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 bwMode="gray">
          <a:xfrm>
            <a:off x="2036233" y="6481763"/>
            <a:ext cx="6912000" cy="9842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 bwMode="gray">
          <a:xfrm>
            <a:off x="11483718" y="445294"/>
            <a:ext cx="312466" cy="98427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8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8B385974-C8F7-41E2-B5C3-F75754D2A1E9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7" name="Line 2"/>
          <p:cNvSpPr>
            <a:spLocks noChangeShapeType="1"/>
          </p:cNvSpPr>
          <p:nvPr/>
        </p:nvSpPr>
        <p:spPr bwMode="gray">
          <a:xfrm>
            <a:off x="0" y="936000"/>
            <a:ext cx="12192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endParaRPr lang="de-DE" sz="1800" dirty="0"/>
          </a:p>
        </p:txBody>
      </p:sp>
      <p:grpSp>
        <p:nvGrpSpPr>
          <p:cNvPr id="12" name="Gruppieren 11"/>
          <p:cNvGrpSpPr/>
          <p:nvPr userDrawn="1"/>
        </p:nvGrpSpPr>
        <p:grpSpPr>
          <a:xfrm>
            <a:off x="12192000" y="180859"/>
            <a:ext cx="294969" cy="6398517"/>
            <a:chOff x="9144000" y="180857"/>
            <a:chExt cx="221226" cy="6398517"/>
          </a:xfrm>
        </p:grpSpPr>
        <p:cxnSp>
          <p:nvCxnSpPr>
            <p:cNvPr id="26" name="Gerader Verbinder 25"/>
            <p:cNvCxnSpPr/>
            <p:nvPr userDrawn="1"/>
          </p:nvCxnSpPr>
          <p:spPr bwMode="gray">
            <a:xfrm>
              <a:off x="9144000" y="180857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55" name="Gerader Verbinder 54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8" name="Grafik 77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443" y="6398506"/>
            <a:ext cx="2048273" cy="26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57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2667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228600" rtl="0" eaLnBrk="1" latinLnBrk="0" hangingPunct="1">
        <a:spcBef>
          <a:spcPts val="400"/>
        </a:spcBef>
        <a:spcAft>
          <a:spcPts val="800"/>
        </a:spcAft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31775" indent="-231775" algn="l" defTabSz="3143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Wingdings" panose="05000000000000000000" pitchFamily="2" charset="2"/>
        <a:buChar char="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447675" indent="-215900" algn="l" defTabSz="4032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628650" indent="-180975" algn="l" defTabSz="447675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06450" indent="-180000" algn="l" defTabSz="53975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03275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70">
          <p15:clr>
            <a:srgbClr val="000000"/>
          </p15:clr>
        </p15:guide>
        <p15:guide id="2" pos="204">
          <p15:clr>
            <a:srgbClr val="000000"/>
          </p15:clr>
        </p15:guide>
        <p15:guide id="3" pos="6039">
          <p15:clr>
            <a:srgbClr val="000000"/>
          </p15:clr>
        </p15:guide>
        <p15:guide id="11" pos="3216">
          <p15:clr>
            <a:srgbClr val="000000"/>
          </p15:clr>
        </p15:guide>
        <p15:guide id="16" pos="3025">
          <p15:clr>
            <a:srgbClr val="000000"/>
          </p15:clr>
        </p15:guide>
        <p15:guide id="17" orient="horz" pos="709">
          <p15:clr>
            <a:srgbClr val="000000"/>
          </p15:clr>
        </p15:guide>
        <p15:guide id="18" orient="horz" pos="2387">
          <p15:clr>
            <a:srgbClr val="000000"/>
          </p15:clr>
        </p15:guide>
        <p15:guide id="19" orient="horz" pos="2205">
          <p15:clr>
            <a:srgbClr val="000000"/>
          </p15:clr>
        </p15:guide>
        <p15:guide id="20" orient="horz" pos="504">
          <p15:clr>
            <a:srgbClr val="000000"/>
          </p15:clr>
        </p15:guide>
        <p15:guide id="21" orient="horz" pos="114">
          <p15:clr>
            <a:srgbClr val="000000"/>
          </p15:clr>
        </p15:guide>
        <p15:guide id="22" orient="horz" pos="4146">
          <p15:clr>
            <a:srgbClr val="00000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97934" y="188915"/>
            <a:ext cx="11398251" cy="6111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97934" y="1127126"/>
            <a:ext cx="11398251" cy="5014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6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7" name="Line 2"/>
          <p:cNvSpPr>
            <a:spLocks noChangeShapeType="1"/>
          </p:cNvSpPr>
          <p:nvPr/>
        </p:nvSpPr>
        <p:spPr bwMode="gray">
          <a:xfrm>
            <a:off x="0" y="936000"/>
            <a:ext cx="12192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2" name="Gruppieren 11"/>
          <p:cNvGrpSpPr/>
          <p:nvPr userDrawn="1"/>
        </p:nvGrpSpPr>
        <p:grpSpPr>
          <a:xfrm>
            <a:off x="12192000" y="180859"/>
            <a:ext cx="294969" cy="6398517"/>
            <a:chOff x="9144000" y="180857"/>
            <a:chExt cx="221226" cy="6398517"/>
          </a:xfrm>
        </p:grpSpPr>
        <p:cxnSp>
          <p:nvCxnSpPr>
            <p:cNvPr id="26" name="Gerader Verbinder 25"/>
            <p:cNvCxnSpPr/>
            <p:nvPr userDrawn="1"/>
          </p:nvCxnSpPr>
          <p:spPr bwMode="gray">
            <a:xfrm>
              <a:off x="9144000" y="180857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55" name="Gerader Verbinder 54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7975"/>
            <a:ext cx="1946857" cy="2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59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  <p:sldLayoutId id="2147483695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2667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228600" rtl="0" eaLnBrk="1" latinLnBrk="0" hangingPunct="1">
        <a:spcBef>
          <a:spcPts val="400"/>
        </a:spcBef>
        <a:spcAft>
          <a:spcPts val="800"/>
        </a:spcAft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31775" indent="-231775" algn="l" defTabSz="3143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Wingdings" panose="05000000000000000000" pitchFamily="2" charset="2"/>
        <a:buChar char="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447675" indent="-215900" algn="l" defTabSz="4032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628650" indent="-180975" algn="l" defTabSz="447675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06450" indent="-180000" algn="l" defTabSz="53975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03275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70">
          <p15:clr>
            <a:srgbClr val="000000"/>
          </p15:clr>
        </p15:guide>
        <p15:guide id="2" pos="81">
          <p15:clr>
            <a:srgbClr val="000000"/>
          </p15:clr>
        </p15:guide>
        <p15:guide id="3" pos="6039">
          <p15:clr>
            <a:srgbClr val="000000"/>
          </p15:clr>
        </p15:guide>
        <p15:guide id="11" pos="3216">
          <p15:clr>
            <a:srgbClr val="000000"/>
          </p15:clr>
        </p15:guide>
        <p15:guide id="16" pos="3025">
          <p15:clr>
            <a:srgbClr val="000000"/>
          </p15:clr>
        </p15:guide>
        <p15:guide id="17" orient="horz" pos="709">
          <p15:clr>
            <a:srgbClr val="000000"/>
          </p15:clr>
        </p15:guide>
        <p15:guide id="18" orient="horz" pos="2387">
          <p15:clr>
            <a:srgbClr val="000000"/>
          </p15:clr>
        </p15:guide>
        <p15:guide id="19" orient="horz" pos="2205">
          <p15:clr>
            <a:srgbClr val="000000"/>
          </p15:clr>
        </p15:guide>
        <p15:guide id="20" orient="horz" pos="504">
          <p15:clr>
            <a:srgbClr val="000000"/>
          </p15:clr>
        </p15:guide>
        <p15:guide id="21" orient="horz" pos="114">
          <p15:clr>
            <a:srgbClr val="000000"/>
          </p15:clr>
        </p15:guide>
        <p15:guide id="22" orient="horz" pos="4146">
          <p15:clr>
            <a:srgbClr val="000000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97934" y="188915"/>
            <a:ext cx="11398251" cy="6111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97934" y="1127126"/>
            <a:ext cx="11398251" cy="5014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6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7" name="Line 2"/>
          <p:cNvSpPr>
            <a:spLocks noChangeShapeType="1"/>
          </p:cNvSpPr>
          <p:nvPr/>
        </p:nvSpPr>
        <p:spPr bwMode="gray">
          <a:xfrm>
            <a:off x="0" y="936000"/>
            <a:ext cx="12192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2" name="Gruppieren 11"/>
          <p:cNvGrpSpPr/>
          <p:nvPr userDrawn="1"/>
        </p:nvGrpSpPr>
        <p:grpSpPr>
          <a:xfrm>
            <a:off x="12192000" y="180859"/>
            <a:ext cx="294969" cy="6398517"/>
            <a:chOff x="9144000" y="180857"/>
            <a:chExt cx="221226" cy="6398517"/>
          </a:xfrm>
        </p:grpSpPr>
        <p:cxnSp>
          <p:nvCxnSpPr>
            <p:cNvPr id="26" name="Gerader Verbinder 25"/>
            <p:cNvCxnSpPr/>
            <p:nvPr userDrawn="1"/>
          </p:nvCxnSpPr>
          <p:spPr bwMode="gray">
            <a:xfrm>
              <a:off x="9144000" y="180857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55" name="Gerader Verbinder 54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8" name="Grafik 7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3727" y="6452602"/>
            <a:ext cx="2048273" cy="263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90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2667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228600" rtl="0" eaLnBrk="1" latinLnBrk="0" hangingPunct="1">
        <a:spcBef>
          <a:spcPts val="400"/>
        </a:spcBef>
        <a:spcAft>
          <a:spcPts val="800"/>
        </a:spcAft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31775" indent="-231775" algn="l" defTabSz="3143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Wingdings" panose="05000000000000000000" pitchFamily="2" charset="2"/>
        <a:buChar char="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447675" indent="-215900" algn="l" defTabSz="4032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628650" indent="-180975" algn="l" defTabSz="447675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06450" indent="-180000" algn="l" defTabSz="53975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03275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70">
          <p15:clr>
            <a:srgbClr val="000000"/>
          </p15:clr>
        </p15:guide>
        <p15:guide id="2" pos="81">
          <p15:clr>
            <a:srgbClr val="000000"/>
          </p15:clr>
        </p15:guide>
        <p15:guide id="3" pos="6039">
          <p15:clr>
            <a:srgbClr val="000000"/>
          </p15:clr>
        </p15:guide>
        <p15:guide id="11" pos="3216">
          <p15:clr>
            <a:srgbClr val="000000"/>
          </p15:clr>
        </p15:guide>
        <p15:guide id="16" pos="3025">
          <p15:clr>
            <a:srgbClr val="000000"/>
          </p15:clr>
        </p15:guide>
        <p15:guide id="17" orient="horz" pos="709">
          <p15:clr>
            <a:srgbClr val="000000"/>
          </p15:clr>
        </p15:guide>
        <p15:guide id="18" orient="horz" pos="2387">
          <p15:clr>
            <a:srgbClr val="000000"/>
          </p15:clr>
        </p15:guide>
        <p15:guide id="19" orient="horz" pos="2205">
          <p15:clr>
            <a:srgbClr val="000000"/>
          </p15:clr>
        </p15:guide>
        <p15:guide id="20" orient="horz" pos="504">
          <p15:clr>
            <a:srgbClr val="000000"/>
          </p15:clr>
        </p15:guide>
        <p15:guide id="21" orient="horz" pos="114">
          <p15:clr>
            <a:srgbClr val="000000"/>
          </p15:clr>
        </p15:guide>
        <p15:guide id="22" orient="horz" pos="4146">
          <p15:clr>
            <a:srgbClr val="000000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97934" y="188915"/>
            <a:ext cx="11398251" cy="6111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97934" y="1127126"/>
            <a:ext cx="11398251" cy="5014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6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7" name="Line 2"/>
          <p:cNvSpPr>
            <a:spLocks noChangeShapeType="1"/>
          </p:cNvSpPr>
          <p:nvPr/>
        </p:nvSpPr>
        <p:spPr bwMode="gray">
          <a:xfrm>
            <a:off x="0" y="936000"/>
            <a:ext cx="12192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2" name="Gruppieren 11"/>
          <p:cNvGrpSpPr/>
          <p:nvPr userDrawn="1"/>
        </p:nvGrpSpPr>
        <p:grpSpPr>
          <a:xfrm>
            <a:off x="12192000" y="180859"/>
            <a:ext cx="294969" cy="6398517"/>
            <a:chOff x="9144000" y="180857"/>
            <a:chExt cx="221226" cy="6398517"/>
          </a:xfrm>
        </p:grpSpPr>
        <p:cxnSp>
          <p:nvCxnSpPr>
            <p:cNvPr id="26" name="Gerader Verbinder 25"/>
            <p:cNvCxnSpPr/>
            <p:nvPr userDrawn="1"/>
          </p:nvCxnSpPr>
          <p:spPr bwMode="gray">
            <a:xfrm>
              <a:off x="9144000" y="180857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55" name="Gerader Verbinder 54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7975"/>
            <a:ext cx="1946857" cy="2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3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2667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228600" rtl="0" eaLnBrk="1" latinLnBrk="0" hangingPunct="1">
        <a:spcBef>
          <a:spcPts val="400"/>
        </a:spcBef>
        <a:spcAft>
          <a:spcPts val="800"/>
        </a:spcAft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31775" indent="-231775" algn="l" defTabSz="3143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Wingdings" panose="05000000000000000000" pitchFamily="2" charset="2"/>
        <a:buChar char="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447675" indent="-215900" algn="l" defTabSz="4032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628650" indent="-180975" algn="l" defTabSz="447675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06450" indent="-180000" algn="l" defTabSz="53975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03275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70">
          <p15:clr>
            <a:srgbClr val="000000"/>
          </p15:clr>
        </p15:guide>
        <p15:guide id="2" pos="81">
          <p15:clr>
            <a:srgbClr val="000000"/>
          </p15:clr>
        </p15:guide>
        <p15:guide id="3" pos="6039">
          <p15:clr>
            <a:srgbClr val="000000"/>
          </p15:clr>
        </p15:guide>
        <p15:guide id="11" pos="3216">
          <p15:clr>
            <a:srgbClr val="000000"/>
          </p15:clr>
        </p15:guide>
        <p15:guide id="16" pos="3025">
          <p15:clr>
            <a:srgbClr val="000000"/>
          </p15:clr>
        </p15:guide>
        <p15:guide id="17" orient="horz" pos="709">
          <p15:clr>
            <a:srgbClr val="000000"/>
          </p15:clr>
        </p15:guide>
        <p15:guide id="18" orient="horz" pos="2387">
          <p15:clr>
            <a:srgbClr val="000000"/>
          </p15:clr>
        </p15:guide>
        <p15:guide id="19" orient="horz" pos="2205">
          <p15:clr>
            <a:srgbClr val="000000"/>
          </p15:clr>
        </p15:guide>
        <p15:guide id="20" orient="horz" pos="504">
          <p15:clr>
            <a:srgbClr val="000000"/>
          </p15:clr>
        </p15:guide>
        <p15:guide id="21" orient="horz" pos="114">
          <p15:clr>
            <a:srgbClr val="000000"/>
          </p15:clr>
        </p15:guide>
        <p15:guide id="22" orient="horz" pos="4146">
          <p15:clr>
            <a:srgbClr val="000000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 bwMode="gray">
          <a:xfrm>
            <a:off x="397934" y="188915"/>
            <a:ext cx="11398251" cy="611187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 bwMode="gray">
          <a:xfrm>
            <a:off x="397934" y="1127126"/>
            <a:ext cx="11398251" cy="50149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  <a:p>
            <a:pPr lvl="5"/>
            <a:r>
              <a:rPr lang="de-DE" dirty="0" smtClean="0"/>
              <a:t>Sechste Ebene</a:t>
            </a:r>
          </a:p>
          <a:p>
            <a:pPr lvl="6"/>
            <a:r>
              <a:rPr lang="de-DE" dirty="0" smtClean="0"/>
              <a:t>Siebte Ebene</a:t>
            </a:r>
          </a:p>
          <a:p>
            <a:pPr lvl="6"/>
            <a:r>
              <a:rPr lang="de-DE" dirty="0" smtClean="0"/>
              <a:t>Achte Ebene</a:t>
            </a:r>
          </a:p>
          <a:p>
            <a:pPr lvl="8"/>
            <a:r>
              <a:rPr lang="de-DE" dirty="0" smtClean="0"/>
              <a:t>Neunte Ebene</a:t>
            </a:r>
            <a:endParaRPr lang="de-DE" dirty="0"/>
          </a:p>
        </p:txBody>
      </p:sp>
      <p:sp>
        <p:nvSpPr>
          <p:cNvPr id="7" name="Line 2"/>
          <p:cNvSpPr>
            <a:spLocks noChangeShapeType="1"/>
          </p:cNvSpPr>
          <p:nvPr/>
        </p:nvSpPr>
        <p:spPr bwMode="gray">
          <a:xfrm>
            <a:off x="0" y="936000"/>
            <a:ext cx="121920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12" name="Gruppieren 11"/>
          <p:cNvGrpSpPr/>
          <p:nvPr userDrawn="1"/>
        </p:nvGrpSpPr>
        <p:grpSpPr>
          <a:xfrm>
            <a:off x="12192000" y="180859"/>
            <a:ext cx="294969" cy="6398517"/>
            <a:chOff x="9144000" y="180857"/>
            <a:chExt cx="221226" cy="6398517"/>
          </a:xfrm>
        </p:grpSpPr>
        <p:cxnSp>
          <p:nvCxnSpPr>
            <p:cNvPr id="26" name="Gerader Verbinder 25"/>
            <p:cNvCxnSpPr/>
            <p:nvPr userDrawn="1"/>
          </p:nvCxnSpPr>
          <p:spPr bwMode="gray">
            <a:xfrm>
              <a:off x="9144000" y="180857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r Verbinder 27"/>
            <p:cNvCxnSpPr/>
            <p:nvPr userDrawn="1"/>
          </p:nvCxnSpPr>
          <p:spPr bwMode="gray">
            <a:xfrm>
              <a:off x="9144000" y="800100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Gerader Verbinder 30"/>
            <p:cNvCxnSpPr/>
            <p:nvPr userDrawn="1"/>
          </p:nvCxnSpPr>
          <p:spPr bwMode="gray">
            <a:xfrm>
              <a:off x="9144000" y="1127125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Gerader Verbinder 33"/>
            <p:cNvCxnSpPr/>
            <p:nvPr userDrawn="1"/>
          </p:nvCxnSpPr>
          <p:spPr bwMode="gray">
            <a:xfrm>
              <a:off x="9144000" y="35004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Gerader Verbinder 36"/>
            <p:cNvCxnSpPr/>
            <p:nvPr userDrawn="1"/>
          </p:nvCxnSpPr>
          <p:spPr bwMode="gray">
            <a:xfrm>
              <a:off x="9144000" y="3789363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 userDrawn="1"/>
          </p:nvCxnSpPr>
          <p:spPr bwMode="gray">
            <a:xfrm>
              <a:off x="9144000" y="6142038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Gerader Verbinder 48"/>
            <p:cNvCxnSpPr/>
            <p:nvPr userDrawn="1"/>
          </p:nvCxnSpPr>
          <p:spPr bwMode="gray">
            <a:xfrm>
              <a:off x="9144000" y="3643391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Gerader Verbinder 51"/>
            <p:cNvCxnSpPr/>
            <p:nvPr userDrawn="1"/>
          </p:nvCxnSpPr>
          <p:spPr bwMode="gray">
            <a:xfrm>
              <a:off x="9144000" y="6579374"/>
              <a:ext cx="221226" cy="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/>
          <p:cNvGrpSpPr/>
          <p:nvPr userDrawn="1"/>
        </p:nvGrpSpPr>
        <p:grpSpPr>
          <a:xfrm>
            <a:off x="401108" y="6857429"/>
            <a:ext cx="11395076" cy="223200"/>
            <a:chOff x="300830" y="6857429"/>
            <a:chExt cx="8546307" cy="223200"/>
          </a:xfrm>
        </p:grpSpPr>
        <p:cxnSp>
          <p:nvCxnSpPr>
            <p:cNvPr id="55" name="Gerader Verbinder 54"/>
            <p:cNvCxnSpPr/>
            <p:nvPr userDrawn="1"/>
          </p:nvCxnSpPr>
          <p:spPr bwMode="gray">
            <a:xfrm>
              <a:off x="300830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Gerader Verbinder 57"/>
            <p:cNvCxnSpPr/>
            <p:nvPr userDrawn="1"/>
          </p:nvCxnSpPr>
          <p:spPr bwMode="gray">
            <a:xfrm>
              <a:off x="2974974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 userDrawn="1"/>
          </p:nvCxnSpPr>
          <p:spPr bwMode="gray">
            <a:xfrm>
              <a:off x="32337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Gerader Verbinder 63"/>
            <p:cNvCxnSpPr/>
            <p:nvPr userDrawn="1"/>
          </p:nvCxnSpPr>
          <p:spPr bwMode="gray">
            <a:xfrm>
              <a:off x="4432299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Gerader Verbinder 66"/>
            <p:cNvCxnSpPr/>
            <p:nvPr userDrawn="1"/>
          </p:nvCxnSpPr>
          <p:spPr bwMode="gray">
            <a:xfrm>
              <a:off x="471328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Gerader Verbinder 69"/>
            <p:cNvCxnSpPr/>
            <p:nvPr userDrawn="1"/>
          </p:nvCxnSpPr>
          <p:spPr bwMode="gray">
            <a:xfrm>
              <a:off x="5909468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Gerader Verbinder 72"/>
            <p:cNvCxnSpPr/>
            <p:nvPr userDrawn="1"/>
          </p:nvCxnSpPr>
          <p:spPr bwMode="gray">
            <a:xfrm>
              <a:off x="6170612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Gerader Verbinder 75"/>
            <p:cNvCxnSpPr/>
            <p:nvPr userDrawn="1"/>
          </p:nvCxnSpPr>
          <p:spPr bwMode="gray">
            <a:xfrm>
              <a:off x="8847137" y="6857429"/>
              <a:ext cx="0" cy="223200"/>
            </a:xfrm>
            <a:prstGeom prst="line">
              <a:avLst/>
            </a:prstGeom>
            <a:ln w="9525">
              <a:solidFill>
                <a:schemeClr val="accent3"/>
              </a:solidFill>
              <a:tailEnd type="oval" w="sm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47975"/>
            <a:ext cx="1946857" cy="26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570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3" r:id="rId1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l" defTabSz="266700" rtl="0" eaLnBrk="1" latinLnBrk="0" hangingPunct="1">
        <a:spcBef>
          <a:spcPct val="0"/>
        </a:spcBef>
        <a:buNone/>
        <a:defRPr sz="20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228600" rtl="0" eaLnBrk="1" latinLnBrk="0" hangingPunct="1">
        <a:spcBef>
          <a:spcPts val="400"/>
        </a:spcBef>
        <a:spcAft>
          <a:spcPts val="800"/>
        </a:spcAft>
        <a:buFont typeface="Arial" pitchFamily="34" charset="0"/>
        <a:buNone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31775" indent="-231775" algn="l" defTabSz="3143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Wingdings" panose="05000000000000000000" pitchFamily="2" charset="2"/>
        <a:buChar char=""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447675" indent="-215900" algn="l" defTabSz="403225" rtl="0" eaLnBrk="1" latinLnBrk="0" hangingPunct="1">
        <a:spcBef>
          <a:spcPts val="4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628650" indent="-180975" algn="l" defTabSz="447675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806450" indent="-180000" algn="l" defTabSz="53975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itchFamily="34" charset="0"/>
        <a:buChar char="-"/>
        <a:tabLst/>
        <a:defRPr sz="1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803275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806400" indent="-179388" algn="l" defTabSz="914400" rtl="0" eaLnBrk="1" latinLnBrk="0" hangingPunct="1">
        <a:spcBef>
          <a:spcPts val="300"/>
        </a:spcBef>
        <a:spcAft>
          <a:spcPts val="800"/>
        </a:spcAft>
        <a:buClr>
          <a:srgbClr val="999999"/>
        </a:buClr>
        <a:buFont typeface="Arial" panose="020B0604020202020204" pitchFamily="34" charset="0"/>
        <a:buChar char="-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3870">
          <p15:clr>
            <a:srgbClr val="000000"/>
          </p15:clr>
        </p15:guide>
        <p15:guide id="2" pos="81">
          <p15:clr>
            <a:srgbClr val="000000"/>
          </p15:clr>
        </p15:guide>
        <p15:guide id="3" pos="6039">
          <p15:clr>
            <a:srgbClr val="000000"/>
          </p15:clr>
        </p15:guide>
        <p15:guide id="11" pos="3216">
          <p15:clr>
            <a:srgbClr val="000000"/>
          </p15:clr>
        </p15:guide>
        <p15:guide id="16" pos="3025">
          <p15:clr>
            <a:srgbClr val="000000"/>
          </p15:clr>
        </p15:guide>
        <p15:guide id="17" orient="horz" pos="709">
          <p15:clr>
            <a:srgbClr val="000000"/>
          </p15:clr>
        </p15:guide>
        <p15:guide id="18" orient="horz" pos="2387">
          <p15:clr>
            <a:srgbClr val="000000"/>
          </p15:clr>
        </p15:guide>
        <p15:guide id="19" orient="horz" pos="2205">
          <p15:clr>
            <a:srgbClr val="000000"/>
          </p15:clr>
        </p15:guide>
        <p15:guide id="20" orient="horz" pos="504">
          <p15:clr>
            <a:srgbClr val="000000"/>
          </p15:clr>
        </p15:guide>
        <p15:guide id="21" orient="horz" pos="114">
          <p15:clr>
            <a:srgbClr val="000000"/>
          </p15:clr>
        </p15:guide>
        <p15:guide id="22" orient="horz" pos="4146">
          <p15:clr>
            <a:srgbClr val="00000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8.pn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46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7" Type="http://schemas.openxmlformats.org/officeDocument/2006/relationships/image" Target="../media/image35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1.png"/><Relationship Id="rId5" Type="http://schemas.openxmlformats.org/officeDocument/2006/relationships/image" Target="../media/image55.jpeg"/><Relationship Id="rId4" Type="http://schemas.openxmlformats.org/officeDocument/2006/relationships/image" Target="../media/image54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image" Target="../media/image62.png"/><Relationship Id="rId7" Type="http://schemas.openxmlformats.org/officeDocument/2006/relationships/hyperlink" Target="https://www.youtube.com/watch?v=t8ZcH1MC-Bc" TargetMode="External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66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15.xml"/><Relationship Id="rId6" Type="http://schemas.openxmlformats.org/officeDocument/2006/relationships/hyperlink" Target="https://www.youtube.com/watch?v=6I-DVQ1NF_E" TargetMode="Externa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66.png"/><Relationship Id="rId4" Type="http://schemas.openxmlformats.org/officeDocument/2006/relationships/hyperlink" Target="https://www.youtube.com/watch?v=5CpIcKp7j6s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0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66.png"/><Relationship Id="rId4" Type="http://schemas.openxmlformats.org/officeDocument/2006/relationships/hyperlink" Target="https://www.youtube.com/watch?v=fNTrOViRU9U" TargetMode="Externa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49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9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96.jpeg"/><Relationship Id="rId5" Type="http://schemas.openxmlformats.org/officeDocument/2006/relationships/image" Target="../media/image95.jpeg"/><Relationship Id="rId4" Type="http://schemas.openxmlformats.org/officeDocument/2006/relationships/image" Target="../media/image9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9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01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2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3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3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14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1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1.xml"/></Relationships>
</file>

<file path=ppt/slides/_rels/slide5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8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22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122.jpeg"/><Relationship Id="rId7" Type="http://schemas.openxmlformats.org/officeDocument/2006/relationships/image" Target="../media/image126.jpe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29.jpe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15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133.jpe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36.jpe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8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3200" dirty="0" smtClean="0"/>
              <a:t>Fahrertraining CIS+</a:t>
            </a:r>
            <a:endParaRPr lang="de-DE" sz="3200" dirty="0"/>
          </a:p>
        </p:txBody>
      </p:sp>
      <p:sp>
        <p:nvSpPr>
          <p:cNvPr id="6" name="Untertitel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sz="2000" dirty="0"/>
              <a:t>ARION 500 / 600</a:t>
            </a:r>
          </a:p>
          <a:p>
            <a:r>
              <a:rPr lang="de-DE" sz="2000" dirty="0"/>
              <a:t>AXION 800 / 900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>
                <a:solidFill>
                  <a:prstClr val="black">
                    <a:alpha val="0"/>
                  </a:prstClr>
                </a:solidFill>
              </a:rPr>
              <a:pPr>
                <a:defRPr/>
              </a:pPr>
              <a:t>1</a:t>
            </a:fld>
            <a:endParaRPr lang="de-DE">
              <a:solidFill>
                <a:prstClr val="black">
                  <a:alpha val="0"/>
                </a:prstClr>
              </a:solidFill>
            </a:endParaRPr>
          </a:p>
        </p:txBody>
      </p:sp>
      <p:sp>
        <p:nvSpPr>
          <p:cNvPr id="7" name="Untertitel 5"/>
          <p:cNvSpPr txBox="1">
            <a:spLocks/>
          </p:cNvSpPr>
          <p:nvPr/>
        </p:nvSpPr>
        <p:spPr bwMode="gray">
          <a:xfrm>
            <a:off x="1885950" y="5990280"/>
            <a:ext cx="8420100" cy="2642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228600" rtl="0" eaLnBrk="1" latinLnBrk="0" hangingPunct="1">
              <a:spcBef>
                <a:spcPts val="400"/>
              </a:spcBef>
              <a:spcAft>
                <a:spcPts val="800"/>
              </a:spcAft>
              <a:buFont typeface="Arial" pitchFamily="34" charset="0"/>
              <a:buNone/>
              <a:defRPr sz="18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3143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Wingdings" panose="05000000000000000000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2pPr>
            <a:lvl3pPr marL="914400" indent="0" algn="ctr" defTabSz="403225" rtl="0" eaLnBrk="1" latinLnBrk="0" hangingPunct="1">
              <a:spcBef>
                <a:spcPts val="4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None/>
              <a:tabLst/>
              <a:defRPr sz="16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3pPr>
            <a:lvl4pPr marL="1371600" indent="0" algn="ctr" defTabSz="447675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4pPr>
            <a:lvl5pPr marL="1828800" indent="0" algn="ctr" defTabSz="53975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itchFamily="34" charset="0"/>
              <a:buNone/>
              <a:tabLst/>
              <a:defRPr sz="1400" kern="1200">
                <a:solidFill>
                  <a:schemeClr val="tx1">
                    <a:tint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lvl5pPr>
            <a:lvl6pPr marL="2286000" indent="0" algn="ctr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indent="0" algn="ctr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ts val="300"/>
              </a:spcBef>
              <a:spcAft>
                <a:spcPts val="800"/>
              </a:spcAft>
              <a:buClr>
                <a:srgbClr val="999999"/>
              </a:buClr>
              <a:buFont typeface="Arial" panose="020B0604020202020204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de-DE" sz="1600" dirty="0">
                <a:solidFill>
                  <a:prstClr val="black"/>
                </a:solidFill>
              </a:rPr>
              <a:t>CLAAS Vertriebsgesellschaft mbH</a:t>
            </a:r>
          </a:p>
        </p:txBody>
      </p:sp>
      <p:pic>
        <p:nvPicPr>
          <p:cNvPr id="12" name="Bildplatzhalter 11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t="24585" b="24585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424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Achtung wichtige Hinweise!</a:t>
            </a:r>
          </a:p>
        </p:txBody>
      </p:sp>
      <p:sp>
        <p:nvSpPr>
          <p:cNvPr id="22533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8155654-18E8-44A3-A0E7-BD5C6427F388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2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gray">
          <a:xfrm>
            <a:off x="1473201" y="1268413"/>
            <a:ext cx="9432925" cy="481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190500" indent="-1905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Diese Fahrertrainingsunterlage ersetzt </a:t>
            </a:r>
            <a:r>
              <a:rPr lang="de-DE" altLang="de-DE" sz="1200" b="1" dirty="0">
                <a:solidFill>
                  <a:prstClr val="black"/>
                </a:solidFill>
                <a:cs typeface="Arial"/>
              </a:rPr>
              <a:t>nicht</a:t>
            </a:r>
            <a:r>
              <a:rPr lang="de-DE" altLang="de-DE" sz="1200" dirty="0">
                <a:solidFill>
                  <a:prstClr val="black"/>
                </a:solidFill>
                <a:cs typeface="Arial"/>
              </a:rPr>
              <a:t> die Betriebsanleitung</a:t>
            </a:r>
          </a:p>
          <a:p>
            <a:pPr marL="0" indent="0">
              <a:buNone/>
              <a:defRPr/>
            </a:pPr>
            <a:endParaRPr lang="de-DE" altLang="de-DE" sz="800" dirty="0">
              <a:solidFill>
                <a:prstClr val="black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Hinweise auf </a:t>
            </a:r>
            <a:r>
              <a:rPr lang="de-DE" altLang="de-DE" sz="1200" b="1" dirty="0">
                <a:solidFill>
                  <a:prstClr val="black"/>
                </a:solidFill>
                <a:cs typeface="Arial"/>
              </a:rPr>
              <a:t>Unfallgefahren müssen der Betriebsanleitung vor Inbetriebnahme der Maschine entnommen </a:t>
            </a:r>
            <a:r>
              <a:rPr lang="de-DE" altLang="de-DE" sz="1200" dirty="0">
                <a:solidFill>
                  <a:prstClr val="black"/>
                </a:solidFill>
                <a:cs typeface="Arial"/>
              </a:rPr>
              <a:t>werden</a:t>
            </a:r>
          </a:p>
          <a:p>
            <a:pPr marL="0" indent="0">
              <a:buNone/>
              <a:defRPr/>
            </a:pPr>
            <a:endParaRPr lang="de-DE" altLang="de-DE" sz="800" dirty="0">
              <a:solidFill>
                <a:prstClr val="black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Die Teilnehmer werden zu Beginn des Fahrertrainings auf Position und Bedeutung der Warnbildhinweise sowie der dazugehörigen Gefahrenstelle hingewiesen</a:t>
            </a:r>
          </a:p>
          <a:p>
            <a:pPr marL="0" indent="0">
              <a:buNone/>
              <a:defRPr/>
            </a:pPr>
            <a:endParaRPr lang="de-DE" altLang="de-DE" sz="800" dirty="0">
              <a:solidFill>
                <a:prstClr val="black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Das Fahrertraining sowie die vorliegende Unterlage steht </a:t>
            </a:r>
            <a:r>
              <a:rPr lang="de-DE" altLang="de-DE" sz="1200" b="1" dirty="0">
                <a:solidFill>
                  <a:prstClr val="black"/>
                </a:solidFill>
                <a:cs typeface="Arial"/>
              </a:rPr>
              <a:t>nicht</a:t>
            </a:r>
            <a:r>
              <a:rPr lang="de-DE" altLang="de-DE" sz="1200" dirty="0">
                <a:solidFill>
                  <a:prstClr val="black"/>
                </a:solidFill>
                <a:cs typeface="Arial"/>
              </a:rPr>
              <a:t> in Zusammenhang mit der Übergabe des Produktes. Die Übergabeerklärung ist durch den Vertriebspartner korrekt auszufüllen (siehe Übergabeprozess gemäß KD Richtlinie) und vom Kunden bei der Übernahme des Produktes zu unterschreiben.</a:t>
            </a:r>
          </a:p>
          <a:p>
            <a:pPr marL="0" indent="0">
              <a:buNone/>
              <a:defRPr/>
            </a:pPr>
            <a:endParaRPr lang="de-DE" altLang="de-DE" sz="800" dirty="0">
              <a:solidFill>
                <a:prstClr val="black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Die Schulungsunterlage dient lediglich zur richtigen Anwendung und wirtschaftlichen Nutzung der Maschine</a:t>
            </a:r>
          </a:p>
          <a:p>
            <a:pPr marL="0" indent="0">
              <a:buNone/>
              <a:defRPr/>
            </a:pPr>
            <a:endParaRPr lang="de-DE" altLang="de-DE" sz="800" dirty="0">
              <a:solidFill>
                <a:prstClr val="black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Ausführliche Informationen zur Maschine entnehmen Sie bitte aus der </a:t>
            </a:r>
            <a:r>
              <a:rPr lang="de-DE" altLang="de-DE" sz="1200" b="1" dirty="0">
                <a:solidFill>
                  <a:prstClr val="black"/>
                </a:solidFill>
                <a:cs typeface="Arial"/>
              </a:rPr>
              <a:t>Betriebsanleitung</a:t>
            </a:r>
            <a:r>
              <a:rPr lang="de-DE" altLang="de-DE" sz="1200" dirty="0">
                <a:solidFill>
                  <a:prstClr val="black"/>
                </a:solidFill>
                <a:cs typeface="Arial"/>
              </a:rPr>
              <a:t>, die jeder Maschine beiliegt</a:t>
            </a:r>
          </a:p>
          <a:p>
            <a:pPr marL="0" indent="0">
              <a:buNone/>
              <a:defRPr/>
            </a:pPr>
            <a:endParaRPr lang="de-DE" altLang="de-DE" sz="800" dirty="0">
              <a:solidFill>
                <a:prstClr val="black"/>
              </a:solidFill>
              <a:cs typeface="Arial"/>
            </a:endParaRPr>
          </a:p>
          <a:p>
            <a:pPr>
              <a:buFont typeface="Wingdings" panose="05000000000000000000" pitchFamily="2" charset="2"/>
              <a:buChar char="§"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Die optimale Nutzung der vorliegenden Unterlage ist nur in Verbindung mit einer Teilnahme am CLAAS Fahrertraining gegeben</a:t>
            </a:r>
          </a:p>
          <a:p>
            <a:pPr marL="0" indent="0">
              <a:buNone/>
              <a:defRPr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 marL="0" indent="0">
              <a:buNone/>
              <a:defRPr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 marL="0" indent="0">
              <a:buNone/>
              <a:defRPr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 marL="0" indent="0">
              <a:buNone/>
              <a:defRPr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Änderungen sind vorbehalten.</a:t>
            </a:r>
          </a:p>
        </p:txBody>
      </p:sp>
    </p:spTree>
    <p:extLst>
      <p:ext uri="{BB962C8B-B14F-4D97-AF65-F5344CB8AC3E}">
        <p14:creationId xmlns:p14="http://schemas.microsoft.com/office/powerpoint/2010/main" val="1349534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Warnhinweise</a:t>
            </a:r>
          </a:p>
        </p:txBody>
      </p:sp>
      <p:pic>
        <p:nvPicPr>
          <p:cNvPr id="23555" name="Grafi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321" y="1910081"/>
            <a:ext cx="4718406" cy="341661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0500" y="1303128"/>
            <a:ext cx="4406900" cy="4897437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3</a:t>
            </a:fld>
            <a:endParaRPr lang="de-DE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24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9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13" y="1127125"/>
            <a:ext cx="6686550" cy="5014913"/>
          </a:xfrm>
        </p:spPr>
      </p:pic>
    </p:spTree>
    <p:extLst>
      <p:ext uri="{BB962C8B-B14F-4D97-AF65-F5344CB8AC3E}">
        <p14:creationId xmlns:p14="http://schemas.microsoft.com/office/powerpoint/2010/main" val="29915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13" y="1127125"/>
            <a:ext cx="6686550" cy="501491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de-DE" sz="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630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6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Lenkkonsole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6538733" y="957575"/>
          <a:ext cx="3798343" cy="548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381">
                  <a:extLst>
                    <a:ext uri="{9D8B030D-6E8A-4147-A177-3AD203B41FA5}">
                      <a16:colId xmlns:a16="http://schemas.microsoft.com/office/drawing/2014/main" val="299005974"/>
                    </a:ext>
                  </a:extLst>
                </a:gridCol>
                <a:gridCol w="3218962">
                  <a:extLst>
                    <a:ext uri="{9D8B030D-6E8A-4147-A177-3AD203B41FA5}">
                      <a16:colId xmlns:a16="http://schemas.microsoft.com/office/drawing/2014/main" val="3016302131"/>
                    </a:ext>
                  </a:extLst>
                </a:gridCol>
              </a:tblGrid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298425"/>
                  </a:ext>
                </a:extLst>
              </a:tr>
              <a:tr h="644999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sz="1200" dirty="0" smtClean="0"/>
                        <a:t>Hebel für: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sz="1200" dirty="0" smtClean="0"/>
                        <a:t>- Fahrtrichtungsanzeiger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sz="1200" dirty="0" smtClean="0"/>
                        <a:t>- Fernlicht / Abblendlicht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sz="1200" dirty="0" smtClean="0"/>
                        <a:t>- Hupe 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7553735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Revershifthebel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0609261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Armaturenbrett / DBD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0393900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Schalter zum Schalten des Hauptdisplay</a:t>
                      </a:r>
                      <a:r>
                        <a:rPr lang="de-DE" sz="1200" baseline="0" dirty="0" smtClean="0"/>
                        <a:t> auf dem DBD und zur Einstellung der Uhrzeit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2579653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Stellglied der Luftklappe für die Pulsluft (manuelle</a:t>
                      </a:r>
                      <a:r>
                        <a:rPr lang="de-DE" sz="1200" baseline="0" dirty="0" smtClean="0"/>
                        <a:t> Klimaanlage</a:t>
                      </a:r>
                      <a:r>
                        <a:rPr lang="de-DE" sz="1200" dirty="0" smtClean="0"/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1459109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sz="1200" dirty="0" smtClean="0"/>
                        <a:t>Bedienhebel für die Wisch-Waschanlage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sz="1200" dirty="0" smtClean="0"/>
                        <a:t>- Wisch-Waschanlage vorne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de-DE" sz="1200" dirty="0" smtClean="0"/>
                        <a:t>- Wisch-Waschanlage hinten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918580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Griff zur Höheneinstellung des Lenkrads 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940895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Kupplungspedal 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283891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Pedal zur Ausrichtung der Lenksäule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108131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Bremspedal links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941253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Bremspedal rechts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4820603"/>
                  </a:ext>
                </a:extLst>
              </a:tr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Fahrpedal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148235"/>
                  </a:ext>
                </a:extLst>
              </a:tr>
            </a:tbl>
          </a:graphicData>
        </a:graphic>
      </p:graphicFrame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824" y="1571988"/>
            <a:ext cx="4640764" cy="4332425"/>
          </a:xfrm>
          <a:prstGeom prst="rect">
            <a:avLst/>
          </a:prstGeom>
        </p:spPr>
      </p:pic>
      <p:cxnSp>
        <p:nvCxnSpPr>
          <p:cNvPr id="9" name="Gerader Verbinder 8"/>
          <p:cNvCxnSpPr/>
          <p:nvPr/>
        </p:nvCxnSpPr>
        <p:spPr>
          <a:xfrm>
            <a:off x="1937018" y="3371850"/>
            <a:ext cx="341525" cy="27432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5930448" y="3931291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7</a:t>
            </a:r>
          </a:p>
        </p:txBody>
      </p:sp>
      <p:cxnSp>
        <p:nvCxnSpPr>
          <p:cNvPr id="26" name="Gerader Verbinder 25"/>
          <p:cNvCxnSpPr/>
          <p:nvPr/>
        </p:nvCxnSpPr>
        <p:spPr>
          <a:xfrm>
            <a:off x="2056569" y="2551871"/>
            <a:ext cx="341525" cy="27432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Ellipse 10"/>
          <p:cNvSpPr/>
          <p:nvPr/>
        </p:nvSpPr>
        <p:spPr>
          <a:xfrm>
            <a:off x="1948656" y="2433132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0" name="Ellipse 9"/>
          <p:cNvSpPr/>
          <p:nvPr/>
        </p:nvSpPr>
        <p:spPr>
          <a:xfrm>
            <a:off x="1797681" y="3255289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cxnSp>
        <p:nvCxnSpPr>
          <p:cNvPr id="27" name="Gerader Verbinder 26"/>
          <p:cNvCxnSpPr/>
          <p:nvPr/>
        </p:nvCxnSpPr>
        <p:spPr>
          <a:xfrm>
            <a:off x="2943227" y="1740297"/>
            <a:ext cx="638175" cy="520111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2744223" y="1560712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3</a:t>
            </a:r>
          </a:p>
        </p:txBody>
      </p:sp>
      <p:cxnSp>
        <p:nvCxnSpPr>
          <p:cNvPr id="30" name="Gerader Verbinder 29"/>
          <p:cNvCxnSpPr/>
          <p:nvPr/>
        </p:nvCxnSpPr>
        <p:spPr>
          <a:xfrm flipH="1">
            <a:off x="4672733" y="1734580"/>
            <a:ext cx="508869" cy="41807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>
            <a:off x="5087178" y="1557548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4</a:t>
            </a:r>
          </a:p>
        </p:txBody>
      </p:sp>
      <p:cxnSp>
        <p:nvCxnSpPr>
          <p:cNvPr id="35" name="Gerader Verbinder 34"/>
          <p:cNvCxnSpPr>
            <a:stCxn id="12" idx="2"/>
          </p:cNvCxnSpPr>
          <p:nvPr/>
        </p:nvCxnSpPr>
        <p:spPr>
          <a:xfrm flipH="1" flipV="1">
            <a:off x="5373903" y="3371850"/>
            <a:ext cx="556545" cy="756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Gerader Verbinder 36"/>
          <p:cNvCxnSpPr>
            <a:stCxn id="17" idx="2"/>
          </p:cNvCxnSpPr>
          <p:nvPr/>
        </p:nvCxnSpPr>
        <p:spPr>
          <a:xfrm flipH="1">
            <a:off x="5703469" y="3693210"/>
            <a:ext cx="225041" cy="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Gerader Verbinder 38"/>
          <p:cNvCxnSpPr>
            <a:stCxn id="13" idx="2"/>
          </p:cNvCxnSpPr>
          <p:nvPr/>
        </p:nvCxnSpPr>
        <p:spPr>
          <a:xfrm flipH="1">
            <a:off x="4703342" y="4070627"/>
            <a:ext cx="1227104" cy="4168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5930448" y="3233270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17" name="Ellipse 16"/>
          <p:cNvSpPr/>
          <p:nvPr/>
        </p:nvSpPr>
        <p:spPr>
          <a:xfrm>
            <a:off x="5928510" y="3553874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6</a:t>
            </a:r>
          </a:p>
        </p:txBody>
      </p:sp>
      <p:cxnSp>
        <p:nvCxnSpPr>
          <p:cNvPr id="46" name="Gerader Verbinder 45"/>
          <p:cNvCxnSpPr/>
          <p:nvPr/>
        </p:nvCxnSpPr>
        <p:spPr>
          <a:xfrm flipV="1">
            <a:off x="2653665" y="5507356"/>
            <a:ext cx="255270" cy="21336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Gerader Verbinder 49"/>
          <p:cNvCxnSpPr/>
          <p:nvPr/>
        </p:nvCxnSpPr>
        <p:spPr>
          <a:xfrm flipV="1">
            <a:off x="3606165" y="5412477"/>
            <a:ext cx="377092" cy="308241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Ellipse 17"/>
          <p:cNvSpPr/>
          <p:nvPr/>
        </p:nvSpPr>
        <p:spPr>
          <a:xfrm>
            <a:off x="3414052" y="5642555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9</a:t>
            </a:r>
          </a:p>
        </p:txBody>
      </p:sp>
      <p:sp>
        <p:nvSpPr>
          <p:cNvPr id="19" name="Ellipse 18"/>
          <p:cNvSpPr/>
          <p:nvPr/>
        </p:nvSpPr>
        <p:spPr>
          <a:xfrm>
            <a:off x="2465548" y="5629374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8</a:t>
            </a:r>
          </a:p>
        </p:txBody>
      </p:sp>
      <p:cxnSp>
        <p:nvCxnSpPr>
          <p:cNvPr id="52" name="Gerader Verbinder 51"/>
          <p:cNvCxnSpPr>
            <a:stCxn id="14" idx="7"/>
          </p:cNvCxnSpPr>
          <p:nvPr/>
        </p:nvCxnSpPr>
        <p:spPr>
          <a:xfrm flipV="1">
            <a:off x="4286500" y="5507357"/>
            <a:ext cx="220730" cy="174166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13"/>
          <p:cNvSpPr/>
          <p:nvPr/>
        </p:nvSpPr>
        <p:spPr>
          <a:xfrm>
            <a:off x="4048638" y="5640714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10</a:t>
            </a: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5331953" y="5566598"/>
            <a:ext cx="192115" cy="167769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Ellipse 19"/>
          <p:cNvSpPr/>
          <p:nvPr/>
        </p:nvSpPr>
        <p:spPr>
          <a:xfrm>
            <a:off x="5428010" y="5640713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11</a:t>
            </a:r>
          </a:p>
        </p:txBody>
      </p:sp>
      <p:cxnSp>
        <p:nvCxnSpPr>
          <p:cNvPr id="60" name="Gerader Verbinder 59"/>
          <p:cNvCxnSpPr/>
          <p:nvPr/>
        </p:nvCxnSpPr>
        <p:spPr>
          <a:xfrm flipH="1" flipV="1">
            <a:off x="5908893" y="5513755"/>
            <a:ext cx="248069" cy="19172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/>
          <p:cNvSpPr/>
          <p:nvPr/>
        </p:nvSpPr>
        <p:spPr>
          <a:xfrm>
            <a:off x="6098682" y="5635620"/>
            <a:ext cx="278675" cy="277200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17937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7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de-DE" dirty="0"/>
              <a:t>Lenkkonsole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10" name="Inhaltsplatzhalter 9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1774823" y="4393677"/>
          <a:ext cx="8642354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954">
                  <a:extLst>
                    <a:ext uri="{9D8B030D-6E8A-4147-A177-3AD203B41FA5}">
                      <a16:colId xmlns:a16="http://schemas.microsoft.com/office/drawing/2014/main" val="955201001"/>
                    </a:ext>
                  </a:extLst>
                </a:gridCol>
                <a:gridCol w="532430">
                  <a:extLst>
                    <a:ext uri="{9D8B030D-6E8A-4147-A177-3AD203B41FA5}">
                      <a16:colId xmlns:a16="http://schemas.microsoft.com/office/drawing/2014/main" val="2698361743"/>
                    </a:ext>
                  </a:extLst>
                </a:gridCol>
                <a:gridCol w="2622636">
                  <a:extLst>
                    <a:ext uri="{9D8B030D-6E8A-4147-A177-3AD203B41FA5}">
                      <a16:colId xmlns:a16="http://schemas.microsoft.com/office/drawing/2014/main" val="1183419362"/>
                    </a:ext>
                  </a:extLst>
                </a:gridCol>
                <a:gridCol w="549954">
                  <a:extLst>
                    <a:ext uri="{9D8B030D-6E8A-4147-A177-3AD203B41FA5}">
                      <a16:colId xmlns:a16="http://schemas.microsoft.com/office/drawing/2014/main" val="363199412"/>
                    </a:ext>
                  </a:extLst>
                </a:gridCol>
                <a:gridCol w="532430">
                  <a:extLst>
                    <a:ext uri="{9D8B030D-6E8A-4147-A177-3AD203B41FA5}">
                      <a16:colId xmlns:a16="http://schemas.microsoft.com/office/drawing/2014/main" val="3458225281"/>
                    </a:ext>
                  </a:extLst>
                </a:gridCol>
                <a:gridCol w="3854950">
                  <a:extLst>
                    <a:ext uri="{9D8B030D-6E8A-4147-A177-3AD203B41FA5}">
                      <a16:colId xmlns:a16="http://schemas.microsoft.com/office/drawing/2014/main" val="4088926114"/>
                    </a:ext>
                  </a:extLst>
                </a:gridCol>
              </a:tblGrid>
              <a:tr h="24312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2192796"/>
                  </a:ext>
                </a:extLst>
              </a:tr>
              <a:tr h="24312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Blinker rechts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7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Signalhorn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1454530"/>
                  </a:ext>
                </a:extLst>
              </a:tr>
              <a:tr h="24312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2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Blinker links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8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Scheibenwischer vorne einschalten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9683285"/>
                  </a:ext>
                </a:extLst>
              </a:tr>
              <a:tr h="24312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3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Standlicht/</a:t>
                      </a:r>
                      <a:r>
                        <a:rPr lang="de-DE" sz="1200" baseline="0" dirty="0" smtClean="0"/>
                        <a:t>Abblendlicht einschalten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9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Scheibenwischer vorne ausschalten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27865294"/>
                  </a:ext>
                </a:extLst>
              </a:tr>
              <a:tr h="24312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4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Standlicht/</a:t>
                      </a:r>
                      <a:r>
                        <a:rPr lang="de-DE" sz="1200" baseline="0" dirty="0" smtClean="0"/>
                        <a:t>Abblendlicht ausschalten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Scheibenwischer und Reinigung hinten einschalten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481155"/>
                  </a:ext>
                </a:extLst>
              </a:tr>
              <a:tr h="24312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5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Fernlicht einschalten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11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Scheibenwischer und Reinigung hinten ausschalten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54704990"/>
                  </a:ext>
                </a:extLst>
              </a:tr>
              <a:tr h="24312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6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Lichthupe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12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Scheibenwischerreinigung vorne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5896889"/>
                  </a:ext>
                </a:extLst>
              </a:tr>
            </a:tbl>
          </a:graphicData>
        </a:graphic>
      </p:graphicFrame>
      <p:grpSp>
        <p:nvGrpSpPr>
          <p:cNvPr id="54" name="Gruppieren 53"/>
          <p:cNvGrpSpPr>
            <a:grpSpLocks noChangeAspect="1"/>
          </p:cNvGrpSpPr>
          <p:nvPr/>
        </p:nvGrpSpPr>
        <p:grpSpPr>
          <a:xfrm>
            <a:off x="6065831" y="1116000"/>
            <a:ext cx="4438043" cy="3092276"/>
            <a:chOff x="4541829" y="1069459"/>
            <a:chExt cx="4438043" cy="3092276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1829" y="1069459"/>
              <a:ext cx="4351346" cy="3092276"/>
            </a:xfrm>
            <a:prstGeom prst="rect">
              <a:avLst/>
            </a:prstGeom>
          </p:spPr>
        </p:pic>
        <p:sp>
          <p:nvSpPr>
            <p:cNvPr id="34" name="Nach unten gekrümmter Pfeil 33"/>
            <p:cNvSpPr/>
            <p:nvPr/>
          </p:nvSpPr>
          <p:spPr>
            <a:xfrm flipH="1">
              <a:off x="7272000" y="2226485"/>
              <a:ext cx="828000" cy="648000"/>
            </a:xfrm>
            <a:prstGeom prst="curvedDownArrow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brightRoom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35" name="Nach oben gekrümmter Pfeil 34"/>
            <p:cNvSpPr/>
            <p:nvPr/>
          </p:nvSpPr>
          <p:spPr>
            <a:xfrm flipH="1">
              <a:off x="7297103" y="3340947"/>
              <a:ext cx="828000" cy="648000"/>
            </a:xfrm>
            <a:prstGeom prst="curvedUpArrow">
              <a:avLst/>
            </a:prstGeom>
            <a:solidFill>
              <a:schemeClr val="accent2"/>
            </a:solidFill>
            <a:ln>
              <a:noFill/>
            </a:ln>
            <a:scene3d>
              <a:camera prst="orthographicFront"/>
              <a:lightRig rig="brightRoom" dir="t">
                <a:rot lat="0" lon="0" rev="210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grpSp>
          <p:nvGrpSpPr>
            <p:cNvPr id="53" name="Gruppieren 52"/>
            <p:cNvGrpSpPr/>
            <p:nvPr/>
          </p:nvGrpSpPr>
          <p:grpSpPr>
            <a:xfrm>
              <a:off x="7661910" y="2508054"/>
              <a:ext cx="1154430" cy="1383030"/>
              <a:chOff x="7661910" y="2617470"/>
              <a:chExt cx="1154430" cy="1383030"/>
            </a:xfrm>
          </p:grpSpPr>
          <p:pic>
            <p:nvPicPr>
              <p:cNvPr id="51" name="Grafik 50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1672" t="46459" r="1798" b="41097"/>
              <a:stretch/>
            </p:blipFill>
            <p:spPr>
              <a:xfrm>
                <a:off x="7661910" y="2617470"/>
                <a:ext cx="1154430" cy="384810"/>
              </a:xfrm>
              <a:prstGeom prst="rtTriangle">
                <a:avLst/>
              </a:prstGeom>
              <a:noFill/>
            </p:spPr>
          </p:pic>
          <p:pic>
            <p:nvPicPr>
              <p:cNvPr id="52" name="Grafik 51"/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96" t="70485" r="14696" b="8815"/>
              <a:stretch/>
            </p:blipFill>
            <p:spPr>
              <a:xfrm>
                <a:off x="7797800" y="3360420"/>
                <a:ext cx="457200" cy="640080"/>
              </a:xfrm>
              <a:prstGeom prst="flowChartOffpageConnector">
                <a:avLst/>
              </a:prstGeom>
            </p:spPr>
          </p:pic>
        </p:grpSp>
        <p:sp>
          <p:nvSpPr>
            <p:cNvPr id="40" name="Pfeil nach unten 39"/>
            <p:cNvSpPr/>
            <p:nvPr/>
          </p:nvSpPr>
          <p:spPr>
            <a:xfrm>
              <a:off x="5990064" y="2586976"/>
              <a:ext cx="432000" cy="612000"/>
            </a:xfrm>
            <a:prstGeom prst="downArrow">
              <a:avLst/>
            </a:prstGeom>
            <a:solidFill>
              <a:schemeClr val="accent2"/>
            </a:solidFill>
            <a:ln>
              <a:noFill/>
            </a:ln>
            <a:scene3d>
              <a:camera prst="isometricBottom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41" name="Pfeil nach oben 40"/>
            <p:cNvSpPr/>
            <p:nvPr/>
          </p:nvSpPr>
          <p:spPr>
            <a:xfrm>
              <a:off x="7055067" y="1851961"/>
              <a:ext cx="432000" cy="612000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  <a:scene3d>
              <a:camera prst="isometricBottomDown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50" name="Pfeil nach links 49"/>
            <p:cNvSpPr/>
            <p:nvPr/>
          </p:nvSpPr>
          <p:spPr>
            <a:xfrm>
              <a:off x="8367872" y="3364297"/>
              <a:ext cx="612000" cy="432000"/>
            </a:xfrm>
            <a:prstGeom prst="leftArrow">
              <a:avLst/>
            </a:prstGeom>
            <a:solidFill>
              <a:schemeClr val="accent2"/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56" name="Gruppieren 55"/>
          <p:cNvGrpSpPr>
            <a:grpSpLocks noChangeAspect="1"/>
          </p:cNvGrpSpPr>
          <p:nvPr/>
        </p:nvGrpSpPr>
        <p:grpSpPr>
          <a:xfrm>
            <a:off x="1689900" y="1114993"/>
            <a:ext cx="4209619" cy="3155647"/>
            <a:chOff x="165898" y="1061651"/>
            <a:chExt cx="4209619" cy="3155647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824" y="1061651"/>
              <a:ext cx="4124693" cy="3093520"/>
            </a:xfrm>
            <a:prstGeom prst="rect">
              <a:avLst/>
            </a:prstGeom>
            <a:solidFill>
              <a:srgbClr val="FF5A00"/>
            </a:solidFill>
          </p:spPr>
        </p:pic>
        <p:sp>
          <p:nvSpPr>
            <p:cNvPr id="9" name="Nach oben gekrümmter Pfeil 8"/>
            <p:cNvSpPr/>
            <p:nvPr/>
          </p:nvSpPr>
          <p:spPr>
            <a:xfrm>
              <a:off x="1080000" y="3032330"/>
              <a:ext cx="864000" cy="576000"/>
            </a:xfrm>
            <a:prstGeom prst="curvedUpArrow">
              <a:avLst/>
            </a:prstGeom>
            <a:solidFill>
              <a:srgbClr val="FF5A00"/>
            </a:solidFill>
            <a:ln>
              <a:noFill/>
            </a:ln>
            <a:scene3d>
              <a:camera prst="orthographicFront">
                <a:rot lat="0" lon="1500001" rev="0"/>
              </a:camera>
              <a:lightRig rig="brightRoom" dir="t">
                <a:rot lat="0" lon="0" rev="21000000"/>
              </a:lightRig>
            </a:scene3d>
            <a:sp3d prstMaterial="metal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14" name="Nach unten gekrümmter Pfeil 13"/>
            <p:cNvSpPr/>
            <p:nvPr/>
          </p:nvSpPr>
          <p:spPr>
            <a:xfrm>
              <a:off x="1080000" y="2150502"/>
              <a:ext cx="864000" cy="576000"/>
            </a:xfrm>
            <a:prstGeom prst="curvedDownArrow">
              <a:avLst/>
            </a:prstGeom>
            <a:solidFill>
              <a:srgbClr val="FF5A00"/>
            </a:solidFill>
            <a:ln>
              <a:noFill/>
            </a:ln>
            <a:scene3d>
              <a:camera prst="orthographicFront">
                <a:rot lat="0" lon="1500001" rev="0"/>
              </a:camera>
              <a:lightRig rig="brightRoom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grpSp>
          <p:nvGrpSpPr>
            <p:cNvPr id="48" name="Gruppieren 47"/>
            <p:cNvGrpSpPr/>
            <p:nvPr/>
          </p:nvGrpSpPr>
          <p:grpSpPr>
            <a:xfrm>
              <a:off x="899159" y="2498340"/>
              <a:ext cx="520065" cy="1026796"/>
              <a:chOff x="899159" y="2615565"/>
              <a:chExt cx="520065" cy="1026796"/>
            </a:xfrm>
          </p:grpSpPr>
          <p:pic>
            <p:nvPicPr>
              <p:cNvPr id="45" name="Grafik 4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9246" t="46379" r="74564" b="45002"/>
              <a:stretch/>
            </p:blipFill>
            <p:spPr>
              <a:xfrm>
                <a:off x="1045845" y="2615565"/>
                <a:ext cx="255269" cy="266699"/>
              </a:xfrm>
              <a:prstGeom prst="flowChartManualInput">
                <a:avLst/>
              </a:prstGeom>
              <a:noFill/>
            </p:spPr>
          </p:pic>
          <p:pic>
            <p:nvPicPr>
              <p:cNvPr id="46" name="Grafik 4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5690" t="61835" r="71701" b="20429"/>
              <a:stretch/>
            </p:blipFill>
            <p:spPr>
              <a:xfrm>
                <a:off x="899159" y="3093721"/>
                <a:ext cx="520065" cy="548640"/>
              </a:xfrm>
              <a:prstGeom prst="flowChartOffpageConnector">
                <a:avLst/>
              </a:prstGeom>
              <a:noFill/>
            </p:spPr>
          </p:pic>
        </p:grpSp>
        <p:sp>
          <p:nvSpPr>
            <p:cNvPr id="30" name="Pfeil nach unten 29"/>
            <p:cNvSpPr/>
            <p:nvPr/>
          </p:nvSpPr>
          <p:spPr>
            <a:xfrm>
              <a:off x="1142093" y="2929999"/>
              <a:ext cx="432000" cy="612000"/>
            </a:xfrm>
            <a:prstGeom prst="downArrow">
              <a:avLst/>
            </a:prstGeom>
            <a:solidFill>
              <a:srgbClr val="FF5A00"/>
            </a:solidFill>
            <a:ln>
              <a:noFill/>
            </a:ln>
            <a:scene3d>
              <a:camera prst="isometricOffAxis1Top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29" name="Pfeil nach oben 28"/>
            <p:cNvSpPr/>
            <p:nvPr/>
          </p:nvSpPr>
          <p:spPr>
            <a:xfrm>
              <a:off x="282422" y="2225172"/>
              <a:ext cx="432000" cy="612000"/>
            </a:xfrm>
            <a:prstGeom prst="upArrow">
              <a:avLst/>
            </a:prstGeom>
            <a:solidFill>
              <a:schemeClr val="tx2"/>
            </a:solidFill>
            <a:ln>
              <a:noFill/>
            </a:ln>
            <a:scene3d>
              <a:camera prst="isometricOffAxis1Top"/>
              <a:lightRig rig="threePt" dir="t"/>
            </a:scene3d>
            <a:sp3d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31" name="Pfeil nach rechts 30"/>
            <p:cNvSpPr/>
            <p:nvPr/>
          </p:nvSpPr>
          <p:spPr>
            <a:xfrm>
              <a:off x="165898" y="3014640"/>
              <a:ext cx="612000" cy="432000"/>
            </a:xfrm>
            <a:prstGeom prst="rightArrow">
              <a:avLst/>
            </a:prstGeom>
            <a:solidFill>
              <a:srgbClr val="FF5A00"/>
            </a:solidFill>
            <a:ln>
              <a:noFill/>
            </a:ln>
            <a:scene3d>
              <a:camera prst="perspectiveContrastingRigh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33" name="Pfeil nach oben 32"/>
            <p:cNvSpPr/>
            <p:nvPr/>
          </p:nvSpPr>
          <p:spPr>
            <a:xfrm>
              <a:off x="684000" y="1954820"/>
              <a:ext cx="432000" cy="612000"/>
            </a:xfrm>
            <a:prstGeom prst="upArrow">
              <a:avLst/>
            </a:prstGeom>
            <a:solidFill>
              <a:srgbClr val="FF5A00"/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sp>
          <p:nvSpPr>
            <p:cNvPr id="32" name="Pfeil nach unten 31"/>
            <p:cNvSpPr/>
            <p:nvPr/>
          </p:nvSpPr>
          <p:spPr>
            <a:xfrm>
              <a:off x="684000" y="3605298"/>
              <a:ext cx="432000" cy="612000"/>
            </a:xfrm>
            <a:prstGeom prst="downArrow">
              <a:avLst/>
            </a:prstGeom>
            <a:solidFill>
              <a:srgbClr val="FF5A00"/>
            </a:solidFill>
            <a:ln>
              <a:noFill/>
            </a:ln>
            <a:scene3d>
              <a:camera prst="isometricLeftDown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</p:grpSp>
      <p:sp>
        <p:nvSpPr>
          <p:cNvPr id="61" name="Nach unten gekrümmter Pfeil 60"/>
          <p:cNvSpPr>
            <a:spLocks noChangeAspect="1"/>
          </p:cNvSpPr>
          <p:nvPr/>
        </p:nvSpPr>
        <p:spPr>
          <a:xfrm>
            <a:off x="2467185" y="5539575"/>
            <a:ext cx="270000" cy="180000"/>
          </a:xfrm>
          <a:prstGeom prst="curvedDownArrow">
            <a:avLst/>
          </a:prstGeom>
          <a:solidFill>
            <a:srgbClr val="FF5A00"/>
          </a:solidFill>
          <a:ln>
            <a:noFill/>
          </a:ln>
          <a:scene3d>
            <a:camera prst="orthographicFront">
              <a:rot lat="0" lon="1500001" rev="0"/>
            </a:camera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" name="Nach oben gekrümmter Pfeil 61"/>
          <p:cNvSpPr>
            <a:spLocks noChangeAspect="1"/>
          </p:cNvSpPr>
          <p:nvPr/>
        </p:nvSpPr>
        <p:spPr>
          <a:xfrm>
            <a:off x="2469002" y="5264977"/>
            <a:ext cx="269999" cy="180000"/>
          </a:xfrm>
          <a:prstGeom prst="curvedUpArrow">
            <a:avLst/>
          </a:prstGeom>
          <a:solidFill>
            <a:srgbClr val="FF5A00"/>
          </a:solidFill>
          <a:ln>
            <a:noFill/>
          </a:ln>
          <a:scene3d>
            <a:camera prst="orthographicFront">
              <a:rot lat="0" lon="1500001" rev="0"/>
            </a:camera>
            <a:lightRig rig="brightRoom" dir="t">
              <a:rot lat="0" lon="0" rev="210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3" name="Pfeil nach oben 62"/>
          <p:cNvSpPr>
            <a:spLocks noChangeAspect="1"/>
          </p:cNvSpPr>
          <p:nvPr/>
        </p:nvSpPr>
        <p:spPr>
          <a:xfrm>
            <a:off x="2508706" y="6044405"/>
            <a:ext cx="177882" cy="252000"/>
          </a:xfrm>
          <a:prstGeom prst="upArrow">
            <a:avLst/>
          </a:prstGeom>
          <a:solidFill>
            <a:srgbClr val="FF5A00"/>
          </a:solidFill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4" name="Pfeil nach unten 63"/>
          <p:cNvSpPr>
            <a:spLocks noChangeAspect="1"/>
          </p:cNvSpPr>
          <p:nvPr/>
        </p:nvSpPr>
        <p:spPr>
          <a:xfrm>
            <a:off x="2506894" y="5782719"/>
            <a:ext cx="177881" cy="252000"/>
          </a:xfrm>
          <a:prstGeom prst="downArrow">
            <a:avLst/>
          </a:prstGeom>
          <a:solidFill>
            <a:srgbClr val="FF5A00"/>
          </a:solidFill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5" name="Pfeil nach rechts 64"/>
          <p:cNvSpPr>
            <a:spLocks noChangeAspect="1"/>
          </p:cNvSpPr>
          <p:nvPr/>
        </p:nvSpPr>
        <p:spPr>
          <a:xfrm>
            <a:off x="6196890" y="4721398"/>
            <a:ext cx="255001" cy="180000"/>
          </a:xfrm>
          <a:prstGeom prst="rightArrow">
            <a:avLst/>
          </a:prstGeom>
          <a:solidFill>
            <a:srgbClr val="FF5A00"/>
          </a:solidFill>
          <a:ln>
            <a:noFill/>
          </a:ln>
          <a:scene3d>
            <a:camera prst="perspectiveContrasting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66" name="Pfeil nach oben 65"/>
          <p:cNvSpPr>
            <a:spLocks/>
          </p:cNvSpPr>
          <p:nvPr/>
        </p:nvSpPr>
        <p:spPr>
          <a:xfrm>
            <a:off x="2517479" y="4635608"/>
            <a:ext cx="180000" cy="360000"/>
          </a:xfrm>
          <a:prstGeom prst="upArrow">
            <a:avLst/>
          </a:prstGeom>
          <a:solidFill>
            <a:schemeClr val="tx2"/>
          </a:solidFill>
          <a:ln>
            <a:noFill/>
          </a:ln>
          <a:scene3d>
            <a:camera prst="isometricOffAxis1Top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2" name="Pfeil nach unten 91"/>
          <p:cNvSpPr>
            <a:spLocks/>
          </p:cNvSpPr>
          <p:nvPr/>
        </p:nvSpPr>
        <p:spPr>
          <a:xfrm>
            <a:off x="2519294" y="4907461"/>
            <a:ext cx="180000" cy="360000"/>
          </a:xfrm>
          <a:prstGeom prst="downArrow">
            <a:avLst/>
          </a:prstGeom>
          <a:solidFill>
            <a:srgbClr val="FF5A00"/>
          </a:solidFill>
          <a:ln>
            <a:noFill/>
          </a:ln>
          <a:scene3d>
            <a:camera prst="isometricOffAxis1To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3" name="Pfeil nach unten 92"/>
          <p:cNvSpPr>
            <a:spLocks noChangeAspect="1"/>
          </p:cNvSpPr>
          <p:nvPr/>
        </p:nvSpPr>
        <p:spPr>
          <a:xfrm>
            <a:off x="6218906" y="4933926"/>
            <a:ext cx="203294" cy="288000"/>
          </a:xfrm>
          <a:prstGeom prst="downArrow">
            <a:avLst/>
          </a:prstGeom>
          <a:solidFill>
            <a:schemeClr val="accent2"/>
          </a:solidFill>
          <a:ln>
            <a:noFill/>
          </a:ln>
          <a:scene3d>
            <a:camera prst="isometricBottom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4" name="Pfeil nach oben 93"/>
          <p:cNvSpPr>
            <a:spLocks noChangeAspect="1"/>
          </p:cNvSpPr>
          <p:nvPr/>
        </p:nvSpPr>
        <p:spPr>
          <a:xfrm>
            <a:off x="6220721" y="5209461"/>
            <a:ext cx="203292" cy="288000"/>
          </a:xfrm>
          <a:prstGeom prst="upArrow">
            <a:avLst/>
          </a:prstGeom>
          <a:solidFill>
            <a:schemeClr val="accent2"/>
          </a:solidFill>
          <a:ln>
            <a:noFill/>
          </a:ln>
          <a:scene3d>
            <a:camera prst="isometricBottomDown"/>
            <a:lightRig rig="threePt" dir="t"/>
          </a:scene3d>
          <a:sp3d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95" name="Nach oben gekrümmter Pfeil 94"/>
          <p:cNvSpPr>
            <a:spLocks noChangeAspect="1"/>
          </p:cNvSpPr>
          <p:nvPr/>
        </p:nvSpPr>
        <p:spPr>
          <a:xfrm flipH="1">
            <a:off x="6171013" y="5528670"/>
            <a:ext cx="253000" cy="198000"/>
          </a:xfrm>
          <a:prstGeom prst="curvedUpArrow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brightRoom" dir="t">
              <a:rot lat="0" lon="0" rev="210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7" name="Nach unten gekrümmter Pfeil 96"/>
          <p:cNvSpPr>
            <a:spLocks noChangeAspect="1"/>
          </p:cNvSpPr>
          <p:nvPr/>
        </p:nvSpPr>
        <p:spPr>
          <a:xfrm flipH="1">
            <a:off x="6169200" y="5802144"/>
            <a:ext cx="253000" cy="198000"/>
          </a:xfrm>
          <a:prstGeom prst="curvedDownArrow">
            <a:avLst/>
          </a:prstGeom>
          <a:solidFill>
            <a:schemeClr val="accent2"/>
          </a:solidFill>
          <a:ln>
            <a:noFill/>
          </a:ln>
          <a:scene3d>
            <a:camera prst="orthographicFront"/>
            <a:lightRig rig="brightRoom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Pfeil nach links 98"/>
          <p:cNvSpPr>
            <a:spLocks noChangeAspect="1"/>
          </p:cNvSpPr>
          <p:nvPr/>
        </p:nvSpPr>
        <p:spPr>
          <a:xfrm>
            <a:off x="6152549" y="6068567"/>
            <a:ext cx="299340" cy="211299"/>
          </a:xfrm>
          <a:prstGeom prst="leftArrow">
            <a:avLst/>
          </a:prstGeom>
          <a:solidFill>
            <a:schemeClr val="accent2"/>
          </a:solidFill>
          <a:ln>
            <a:noFill/>
          </a:ln>
          <a:scene3d>
            <a:camera prst="isometricLeftDown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1" name="Pfeil nach rechts 100"/>
          <p:cNvSpPr>
            <a:spLocks noChangeAspect="1"/>
          </p:cNvSpPr>
          <p:nvPr/>
        </p:nvSpPr>
        <p:spPr>
          <a:xfrm>
            <a:off x="2478520" y="4455234"/>
            <a:ext cx="250960" cy="15075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102" name="Pfeil nach rechts 101"/>
          <p:cNvSpPr>
            <a:spLocks noChangeAspect="1"/>
          </p:cNvSpPr>
          <p:nvPr/>
        </p:nvSpPr>
        <p:spPr>
          <a:xfrm>
            <a:off x="6196888" y="4453636"/>
            <a:ext cx="250960" cy="150757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3513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smtClean="0"/>
              <a:t>Dashboard</a:t>
            </a:r>
          </a:p>
        </p:txBody>
      </p:sp>
      <p:sp>
        <p:nvSpPr>
          <p:cNvPr id="26630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7E1636-C4F4-47F7-84C5-7DCBF2B69EB0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8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pic>
        <p:nvPicPr>
          <p:cNvPr id="101" name="Inhaltsplatzhalter 5"/>
          <p:cNvPicPr>
            <a:picLocks noGrp="1" noChangeAspect="1"/>
          </p:cNvPicPr>
          <p:nvPr>
            <p:ph sz="quarter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36" t="28894" r="17846" b="28179"/>
          <a:stretch/>
        </p:blipFill>
        <p:spPr>
          <a:xfrm>
            <a:off x="1438405" y="3688631"/>
            <a:ext cx="5172075" cy="2311400"/>
          </a:xfrm>
          <a:prstGeom prst="rect">
            <a:avLst/>
          </a:prstGeom>
          <a:ln>
            <a:noFill/>
          </a:ln>
        </p:spPr>
      </p:pic>
      <p:sp>
        <p:nvSpPr>
          <p:cNvPr id="26627" name="Line 31"/>
          <p:cNvSpPr>
            <a:spLocks noChangeShapeType="1"/>
          </p:cNvSpPr>
          <p:nvPr/>
        </p:nvSpPr>
        <p:spPr bwMode="auto">
          <a:xfrm>
            <a:off x="2579321" y="435906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6628" name="Line 47"/>
          <p:cNvSpPr>
            <a:spLocks noChangeShapeType="1"/>
          </p:cNvSpPr>
          <p:nvPr/>
        </p:nvSpPr>
        <p:spPr bwMode="auto">
          <a:xfrm>
            <a:off x="1143000" y="57340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99" name="Oval 5"/>
          <p:cNvSpPr>
            <a:spLocks noChangeArrowheads="1"/>
          </p:cNvSpPr>
          <p:nvPr/>
        </p:nvSpPr>
        <p:spPr bwMode="auto">
          <a:xfrm>
            <a:off x="7957542" y="4388201"/>
            <a:ext cx="144000" cy="1440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rPr>
              <a:t>8</a:t>
            </a:r>
          </a:p>
        </p:txBody>
      </p:sp>
      <p:sp>
        <p:nvSpPr>
          <p:cNvPr id="6" name="Textfeld 5"/>
          <p:cNvSpPr txBox="1"/>
          <p:nvPr/>
        </p:nvSpPr>
        <p:spPr>
          <a:xfrm>
            <a:off x="1466321" y="1276904"/>
            <a:ext cx="4812300" cy="2059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1 – Informationsdisplay CSM, GPS – Pilot, DOC, dynamische Lenkung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2 – Füllstand Diesel / AdBlue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3 – Motortemperatur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4 – Informationsdisplay Drehzahlen/ Geschwindigkeit/ Uhrzeit 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5 – Informationsdisplay Fehlermeldungen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6 – Motordrehzahl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7 – Füllstand Druckluft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8 – Informationsdisplay Zapfwellen / Allrad / Differential</a:t>
            </a:r>
          </a:p>
          <a:p>
            <a:pPr defTabSz="228600">
              <a:spcBef>
                <a:spcPts val="400"/>
              </a:spcBef>
            </a:pPr>
            <a:r>
              <a:rPr lang="de-DE" sz="1200" dirty="0">
                <a:solidFill>
                  <a:prstClr val="black"/>
                </a:solidFill>
                <a:latin typeface="Arial"/>
                <a:cs typeface="Arial" pitchFamily="34" charset="0"/>
              </a:rPr>
              <a:t>9 – Bedienung Dashboard</a:t>
            </a:r>
          </a:p>
        </p:txBody>
      </p:sp>
      <p:sp>
        <p:nvSpPr>
          <p:cNvPr id="18" name="Line 31"/>
          <p:cNvSpPr>
            <a:spLocks noChangeShapeType="1"/>
          </p:cNvSpPr>
          <p:nvPr/>
        </p:nvSpPr>
        <p:spPr bwMode="auto">
          <a:xfrm>
            <a:off x="9411433" y="3616631"/>
            <a:ext cx="144000" cy="1440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sz="800" b="1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0" name="Textfeld 2"/>
          <p:cNvSpPr txBox="1">
            <a:spLocks noChangeArrowheads="1"/>
          </p:cNvSpPr>
          <p:nvPr/>
        </p:nvSpPr>
        <p:spPr bwMode="auto">
          <a:xfrm>
            <a:off x="7056309" y="1154471"/>
            <a:ext cx="358652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1 – REVERSHIFT</a:t>
            </a:r>
          </a:p>
          <a:p>
            <a:endParaRPr lang="de-DE" altLang="de-DE" dirty="0">
              <a:solidFill>
                <a:prstClr val="black"/>
              </a:solidFill>
              <a:cs typeface="Arial"/>
            </a:endParaRP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2 – Vorwärtsfahrt mit aktivem Stillstand</a:t>
            </a:r>
          </a:p>
          <a:p>
            <a:endParaRPr lang="de-DE" altLang="de-DE" dirty="0">
              <a:solidFill>
                <a:prstClr val="black"/>
              </a:solidFill>
              <a:cs typeface="Arial"/>
            </a:endParaRP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3 – Neutralstellung aktiver Stillstand</a:t>
            </a:r>
          </a:p>
          <a:p>
            <a:endParaRPr lang="de-DE" altLang="de-DE" dirty="0">
              <a:solidFill>
                <a:prstClr val="black"/>
              </a:solidFill>
              <a:cs typeface="Arial"/>
            </a:endParaRP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4 – Rückwärtsfahrt mit aktivem Stillstand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7607329" y="3005856"/>
            <a:ext cx="1927316" cy="2520000"/>
            <a:chOff x="6670915" y="3582588"/>
            <a:chExt cx="1927316" cy="2520000"/>
          </a:xfrm>
        </p:grpSpPr>
        <p:pic>
          <p:nvPicPr>
            <p:cNvPr id="19" name="Grafik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974" t="6551" r="21819" b="9846"/>
            <a:stretch>
              <a:fillRect/>
            </a:stretch>
          </p:blipFill>
          <p:spPr bwMode="auto">
            <a:xfrm>
              <a:off x="6670915" y="3582588"/>
              <a:ext cx="1927316" cy="25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Oval 5"/>
            <p:cNvSpPr>
              <a:spLocks noChangeArrowheads="1"/>
            </p:cNvSpPr>
            <p:nvPr/>
          </p:nvSpPr>
          <p:spPr bwMode="auto">
            <a:xfrm>
              <a:off x="7562573" y="4903001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1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22" name="Oval 5"/>
            <p:cNvSpPr>
              <a:spLocks noChangeArrowheads="1"/>
            </p:cNvSpPr>
            <p:nvPr/>
          </p:nvSpPr>
          <p:spPr bwMode="auto">
            <a:xfrm>
              <a:off x="7385281" y="5042206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2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7184733" y="5230663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3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7112733" y="5498843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4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grpSp>
        <p:nvGrpSpPr>
          <p:cNvPr id="4" name="Gruppieren 3"/>
          <p:cNvGrpSpPr/>
          <p:nvPr/>
        </p:nvGrpSpPr>
        <p:grpSpPr>
          <a:xfrm>
            <a:off x="1919086" y="3754024"/>
            <a:ext cx="4278805" cy="1718370"/>
            <a:chOff x="579739" y="3616631"/>
            <a:chExt cx="4278805" cy="1718370"/>
          </a:xfrm>
        </p:grpSpPr>
        <p:sp>
          <p:nvSpPr>
            <p:cNvPr id="92" name="Oval 5"/>
            <p:cNvSpPr>
              <a:spLocks noChangeArrowheads="1"/>
            </p:cNvSpPr>
            <p:nvPr/>
          </p:nvSpPr>
          <p:spPr bwMode="auto">
            <a:xfrm>
              <a:off x="579739" y="5047001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3" name="Oval 5"/>
            <p:cNvSpPr>
              <a:spLocks noChangeArrowheads="1"/>
            </p:cNvSpPr>
            <p:nvPr/>
          </p:nvSpPr>
          <p:spPr bwMode="auto">
            <a:xfrm>
              <a:off x="1169723" y="4263480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4" name="Oval 5"/>
            <p:cNvSpPr>
              <a:spLocks noChangeArrowheads="1"/>
            </p:cNvSpPr>
            <p:nvPr/>
          </p:nvSpPr>
          <p:spPr bwMode="auto">
            <a:xfrm>
              <a:off x="1215382" y="5057557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5" name="Oval 5"/>
            <p:cNvSpPr>
              <a:spLocks noChangeArrowheads="1"/>
            </p:cNvSpPr>
            <p:nvPr/>
          </p:nvSpPr>
          <p:spPr bwMode="auto">
            <a:xfrm>
              <a:off x="2260068" y="3937733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4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6" name="Oval 5"/>
            <p:cNvSpPr>
              <a:spLocks noChangeArrowheads="1"/>
            </p:cNvSpPr>
            <p:nvPr/>
          </p:nvSpPr>
          <p:spPr bwMode="auto">
            <a:xfrm>
              <a:off x="2369009" y="5035554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de-DE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5</a:t>
              </a:r>
            </a:p>
          </p:txBody>
        </p:sp>
        <p:sp>
          <p:nvSpPr>
            <p:cNvPr id="97" name="Oval 5"/>
            <p:cNvSpPr>
              <a:spLocks noChangeArrowheads="1"/>
            </p:cNvSpPr>
            <p:nvPr/>
          </p:nvSpPr>
          <p:spPr bwMode="auto">
            <a:xfrm>
              <a:off x="4338039" y="4532201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6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98" name="Oval 5"/>
            <p:cNvSpPr>
              <a:spLocks noChangeArrowheads="1"/>
            </p:cNvSpPr>
            <p:nvPr/>
          </p:nvSpPr>
          <p:spPr bwMode="auto">
            <a:xfrm>
              <a:off x="3852871" y="5191001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7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3564871" y="3616631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9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4714544" y="4963554"/>
              <a:ext cx="144000" cy="1440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cs typeface="Arial" panose="020B0604020202020204" pitchFamily="34" charset="0"/>
                </a:rPr>
                <a:t>8</a:t>
              </a:r>
              <a:endParaRPr lang="de-DE" altLang="de-DE" sz="800" b="1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3" name="Textfeld 2"/>
          <p:cNvSpPr txBox="1"/>
          <p:nvPr/>
        </p:nvSpPr>
        <p:spPr>
          <a:xfrm>
            <a:off x="7056308" y="5676249"/>
            <a:ext cx="3604862" cy="7548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 defTabSz="228600">
              <a:spcBef>
                <a:spcPts val="400"/>
              </a:spcBef>
              <a:spcAft>
                <a:spcPts val="800"/>
              </a:spcAft>
            </a:pPr>
            <a:r>
              <a:rPr lang="de-DE" altLang="de-DE" sz="1200" b="1" dirty="0">
                <a:solidFill>
                  <a:prstClr val="black"/>
                </a:solidFill>
                <a:latin typeface="Arial"/>
                <a:cs typeface="Arial"/>
              </a:rPr>
              <a:t>REVERSHIFT</a:t>
            </a:r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 mit Parkfunktion inkl. Anhänger-</a:t>
            </a:r>
            <a:r>
              <a:rPr lang="de-DE" altLang="de-DE" sz="1200" dirty="0" err="1">
                <a:solidFill>
                  <a:prstClr val="black"/>
                </a:solidFill>
                <a:latin typeface="Arial"/>
                <a:cs typeface="Arial"/>
              </a:rPr>
              <a:t>bremsventil</a:t>
            </a:r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 automatisch wird der Schlepper und das Anhängerbremsventil ebenfalls geschaltet, wenn der Schlepper länger als eine Minute steht oder der Motor ausgeschaltet wird.</a:t>
            </a:r>
          </a:p>
          <a:p>
            <a:pPr algn="just" defTabSz="228600">
              <a:spcBef>
                <a:spcPts val="400"/>
              </a:spcBef>
              <a:spcAft>
                <a:spcPts val="800"/>
              </a:spcAft>
            </a:pP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9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Uhrzeit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" name="Inhaltsplatzhalter 4"/>
          <p:cNvSpPr>
            <a:spLocks noGrp="1"/>
          </p:cNvSpPr>
          <p:nvPr>
            <p:ph sz="quarter" idx="17"/>
          </p:nvPr>
        </p:nvSpPr>
        <p:spPr>
          <a:xfrm>
            <a:off x="1774827" y="1215745"/>
            <a:ext cx="3644095" cy="4675226"/>
          </a:xfrm>
        </p:spPr>
        <p:txBody>
          <a:bodyPr/>
          <a:lstStyle/>
          <a:p>
            <a:r>
              <a:rPr lang="de-DE" sz="1200" dirty="0"/>
              <a:t>Uhrzeit (1) einstellen: 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Motor starten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wiederholt auf Schalter (2) drücken, bis die verschiedenen Funktionen (3) am Display nicht mehr angezeigt werden und die gesamte Uhrzeit einmal geblinkt hat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länger als 4 Sekunden auf Schalter (2) drücken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bei (1) blinkt die Stundenanzeige. Wiederholt auf Schalter (2) drücken, bis die gewünschte Stundenanzeige erreicht wird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nach Einstellen der Stundenanzeige länger als 4 Sekunden auf Schalter (2) drücken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bei (1) blinkt die Minutenanzeige. Wiederholt auf Schalter (2) drücken, bis die gewünschte Minutenanzeige erreicht wird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nach dem Einstellen der Minutenanzeige länger als 4 Sekunden auf Schalter (2) drücken</a:t>
            </a:r>
          </a:p>
          <a:p>
            <a:pPr marL="171450" indent="-171450">
              <a:buFont typeface="Symbol" panose="05050102010706020507" pitchFamily="18" charset="2"/>
              <a:buChar char="-"/>
            </a:pPr>
            <a:r>
              <a:rPr lang="de-DE" sz="1200" dirty="0"/>
              <a:t>Die Uhrzeit ist eingestellt.</a:t>
            </a: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8231" y="1976532"/>
            <a:ext cx="4498944" cy="3153655"/>
          </a:xfrm>
          <a:prstGeom prst="rect">
            <a:avLst/>
          </a:prstGeom>
        </p:spPr>
      </p:pic>
      <p:cxnSp>
        <p:nvCxnSpPr>
          <p:cNvPr id="9" name="Gerader Verbinder 8"/>
          <p:cNvCxnSpPr/>
          <p:nvPr/>
        </p:nvCxnSpPr>
        <p:spPr>
          <a:xfrm>
            <a:off x="6455571" y="4598196"/>
            <a:ext cx="567001" cy="134073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r Verbinder 9"/>
          <p:cNvCxnSpPr/>
          <p:nvPr/>
        </p:nvCxnSpPr>
        <p:spPr>
          <a:xfrm>
            <a:off x="9440934" y="2190750"/>
            <a:ext cx="571428" cy="27084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r Verbinder 10"/>
          <p:cNvCxnSpPr/>
          <p:nvPr/>
        </p:nvCxnSpPr>
        <p:spPr>
          <a:xfrm flipH="1">
            <a:off x="6257326" y="3003104"/>
            <a:ext cx="303018" cy="475212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>
            <a:spLocks noChangeAspect="1"/>
          </p:cNvSpPr>
          <p:nvPr/>
        </p:nvSpPr>
        <p:spPr>
          <a:xfrm>
            <a:off x="6223768" y="4407695"/>
            <a:ext cx="302400" cy="302400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3" name="Ellipse 12"/>
          <p:cNvSpPr>
            <a:spLocks noChangeAspect="1"/>
          </p:cNvSpPr>
          <p:nvPr/>
        </p:nvSpPr>
        <p:spPr>
          <a:xfrm>
            <a:off x="9226879" y="1990816"/>
            <a:ext cx="302400" cy="302400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14" name="Ellipse 13"/>
          <p:cNvSpPr>
            <a:spLocks noChangeAspect="1"/>
          </p:cNvSpPr>
          <p:nvPr/>
        </p:nvSpPr>
        <p:spPr>
          <a:xfrm>
            <a:off x="6043612" y="3441948"/>
            <a:ext cx="302400" cy="302400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704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313" y="1127125"/>
            <a:ext cx="6686550" cy="501491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de-DE" sz="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908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Startbildschirm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852" y="1290830"/>
            <a:ext cx="2798307" cy="496867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336" y="1288930"/>
            <a:ext cx="262151" cy="310923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70008" y="2088681"/>
            <a:ext cx="262151" cy="304826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70008" y="2981026"/>
            <a:ext cx="262151" cy="310923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3330" y="3464242"/>
            <a:ext cx="262151" cy="310923"/>
          </a:xfrm>
          <a:prstGeom prst="rect">
            <a:avLst/>
          </a:prstGeom>
        </p:spPr>
      </p:pic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987528" y="1330734"/>
            <a:ext cx="262151" cy="304826"/>
          </a:xfrm>
          <a:prstGeom prst="rect">
            <a:avLst/>
          </a:prstGeom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84358" y="3659871"/>
            <a:ext cx="262151" cy="310923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12657" y="3627215"/>
            <a:ext cx="262151" cy="310923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56452" y="4166166"/>
            <a:ext cx="262151" cy="310923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66858" y="5259092"/>
            <a:ext cx="262151" cy="310923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84358" y="4648763"/>
            <a:ext cx="341406" cy="310923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6452" y="5729356"/>
            <a:ext cx="341406" cy="310923"/>
          </a:xfrm>
          <a:prstGeom prst="rect">
            <a:avLst/>
          </a:prstGeom>
        </p:spPr>
      </p:pic>
      <p:sp>
        <p:nvSpPr>
          <p:cNvPr id="18" name="Textfeld 17"/>
          <p:cNvSpPr txBox="1"/>
          <p:nvPr/>
        </p:nvSpPr>
        <p:spPr>
          <a:xfrm>
            <a:off x="4451984" y="1742027"/>
            <a:ext cx="8739052" cy="27889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3 Geschwindigkeitsbereiche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Fahrmodus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Tempomat vorwärts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Tempomat rückwärts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Aktuelle Geschwindigkeit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Aktuelle 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Motordrückung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Fahrtrichtung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Steuergerät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Zeitsteuerung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Heckkraftheber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Funktionstasten F1-F4</a:t>
            </a:r>
          </a:p>
        </p:txBody>
      </p:sp>
    </p:spTree>
    <p:extLst>
      <p:ext uri="{BB962C8B-B14F-4D97-AF65-F5344CB8AC3E}">
        <p14:creationId xmlns:p14="http://schemas.microsoft.com/office/powerpoint/2010/main" val="83620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Bedienung CIS+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76" t="703"/>
          <a:stretch/>
        </p:blipFill>
        <p:spPr>
          <a:xfrm>
            <a:off x="1880569" y="1184275"/>
            <a:ext cx="4078414" cy="4979691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6" name="Inhaltsplatzhalter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484" b="12124"/>
          <a:stretch/>
        </p:blipFill>
        <p:spPr bwMode="gray">
          <a:xfrm>
            <a:off x="7221060" y="1184275"/>
            <a:ext cx="3289677" cy="494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9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Startbildschirm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138" y="1303474"/>
            <a:ext cx="2828410" cy="501491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303474"/>
            <a:ext cx="2799312" cy="496919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084" y="2988123"/>
            <a:ext cx="2182946" cy="328454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2245" y="4110432"/>
            <a:ext cx="1175657" cy="32771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9212" y="4108931"/>
            <a:ext cx="1176630" cy="329213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4193177" y="1861457"/>
            <a:ext cx="3200400" cy="8882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600" dirty="0" err="1" smtClean="0">
                <a:latin typeface="Arial" pitchFamily="34" charset="0"/>
                <a:cs typeface="Arial" pitchFamily="34" charset="0"/>
              </a:rPr>
              <a:t>Escape</a:t>
            </a:r>
            <a:r>
              <a:rPr lang="de-DE" sz="1600" dirty="0" smtClean="0">
                <a:latin typeface="Arial" pitchFamily="34" charset="0"/>
                <a:cs typeface="Arial" pitchFamily="34" charset="0"/>
              </a:rPr>
              <a:t> Taste drücken </a:t>
            </a:r>
            <a:r>
              <a:rPr lang="de-DE" sz="160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 Zähler</a:t>
            </a: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60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Bedienung CIS+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Textfeld 5"/>
          <p:cNvSpPr txBox="1"/>
          <p:nvPr/>
        </p:nvSpPr>
        <p:spPr>
          <a:xfrm>
            <a:off x="4377288" y="1803716"/>
            <a:ext cx="5505994" cy="91440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100" dirty="0" smtClean="0">
                <a:latin typeface="Arial" pitchFamily="34" charset="0"/>
                <a:cs typeface="Arial" pitchFamily="34" charset="0"/>
              </a:rPr>
              <a:t>Durch die Dreh-Drückbewegung am Lenkrad erscheint im CIS+ Display folgende Menüpunkte: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100" dirty="0" smtClean="0">
                <a:latin typeface="Arial" pitchFamily="34" charset="0"/>
                <a:cs typeface="Arial" pitchFamily="34" charset="0"/>
              </a:rPr>
              <a:t>Motor und Getriebeeinstellung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100" dirty="0" smtClean="0">
                <a:latin typeface="Arial" pitchFamily="34" charset="0"/>
                <a:cs typeface="Arial" pitchFamily="34" charset="0"/>
              </a:rPr>
              <a:t>Hydraulikeinstellungen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100" dirty="0" smtClean="0">
                <a:latin typeface="Arial" pitchFamily="34" charset="0"/>
                <a:cs typeface="Arial" pitchFamily="34" charset="0"/>
              </a:rPr>
              <a:t>CIS+ Grundeinstellungen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100" dirty="0" smtClean="0">
                <a:latin typeface="Arial" pitchFamily="34" charset="0"/>
                <a:cs typeface="Arial" pitchFamily="34" charset="0"/>
              </a:rPr>
              <a:t>CLAAS Sequenz Management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100" dirty="0" smtClean="0">
                <a:latin typeface="Arial" pitchFamily="34" charset="0"/>
                <a:cs typeface="Arial" pitchFamily="34" charset="0"/>
              </a:rPr>
              <a:t>Dynamische Lenkung (</a:t>
            </a:r>
            <a:r>
              <a:rPr lang="de-DE" sz="1100" dirty="0">
                <a:latin typeface="Arial" pitchFamily="34" charset="0"/>
                <a:cs typeface="Arial" pitchFamily="34" charset="0"/>
              </a:rPr>
              <a:t>O</a:t>
            </a:r>
            <a:r>
              <a:rPr lang="de-DE" sz="1100" dirty="0" smtClean="0">
                <a:latin typeface="Arial" pitchFamily="34" charset="0"/>
                <a:cs typeface="Arial" pitchFamily="34" charset="0"/>
              </a:rPr>
              <a:t>ption)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endParaRPr lang="de-DE" sz="11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7" name="Gruppieren 16"/>
          <p:cNvGrpSpPr/>
          <p:nvPr/>
        </p:nvGrpSpPr>
        <p:grpSpPr>
          <a:xfrm>
            <a:off x="397934" y="1281906"/>
            <a:ext cx="2828410" cy="5014913"/>
            <a:chOff x="877294" y="1252834"/>
            <a:chExt cx="2828410" cy="5014913"/>
          </a:xfrm>
        </p:grpSpPr>
        <p:grpSp>
          <p:nvGrpSpPr>
            <p:cNvPr id="11" name="Gruppieren 10"/>
            <p:cNvGrpSpPr/>
            <p:nvPr/>
          </p:nvGrpSpPr>
          <p:grpSpPr>
            <a:xfrm>
              <a:off x="877294" y="1252834"/>
              <a:ext cx="2828410" cy="5014913"/>
              <a:chOff x="5579924" y="1612629"/>
              <a:chExt cx="2828410" cy="5014913"/>
            </a:xfrm>
          </p:grpSpPr>
          <p:pic>
            <p:nvPicPr>
              <p:cNvPr id="8" name="Inhaltsplatzhalter 4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gray">
              <a:xfrm>
                <a:off x="5579924" y="1612629"/>
                <a:ext cx="2828410" cy="5014913"/>
              </a:xfrm>
              <a:prstGeom prst="rect">
                <a:avLst/>
              </a:prstGeom>
            </p:spPr>
          </p:pic>
          <p:pic>
            <p:nvPicPr>
              <p:cNvPr id="9" name="Inhaltsplatzhalter 4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7095"/>
              <a:stretch/>
            </p:blipFill>
            <p:spPr bwMode="gray">
              <a:xfrm>
                <a:off x="5579924" y="1612629"/>
                <a:ext cx="2828410" cy="2151651"/>
              </a:xfrm>
              <a:prstGeom prst="rect">
                <a:avLst/>
              </a:prstGeom>
            </p:spPr>
          </p:pic>
        </p:grpSp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1296662" y="4280316"/>
              <a:ext cx="230188" cy="230188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e-DE" sz="1100" dirty="0">
                  <a:cs typeface="Arial" panose="020B0604020202020204" pitchFamily="34" charset="0"/>
                </a:rPr>
                <a:t>1</a:t>
              </a:r>
              <a:endParaRPr lang="de-DE" altLang="de-DE" sz="1100" dirty="0">
                <a:cs typeface="Arial" panose="020B0604020202020204" pitchFamily="34" charset="0"/>
              </a:endParaRPr>
            </a:p>
          </p:txBody>
        </p:sp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2157952" y="4280315"/>
              <a:ext cx="230187" cy="230188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e-DE" sz="1100" dirty="0">
                  <a:cs typeface="Arial" panose="020B0604020202020204" pitchFamily="34" charset="0"/>
                </a:rPr>
                <a:t>2</a:t>
              </a:r>
              <a:endParaRPr lang="de-DE" altLang="de-DE" sz="1100" dirty="0">
                <a:cs typeface="Arial" panose="020B0604020202020204" pitchFamily="34" charset="0"/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3019241" y="4280316"/>
              <a:ext cx="230187" cy="230187"/>
            </a:xfrm>
            <a:prstGeom prst="ellipse">
              <a:avLst/>
            </a:prstGeom>
            <a:solidFill>
              <a:srgbClr val="FF5A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/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e-DE" sz="1100" dirty="0">
                  <a:cs typeface="Arial" panose="020B0604020202020204" pitchFamily="34" charset="0"/>
                </a:rPr>
                <a:t>3</a:t>
              </a:r>
              <a:endParaRPr lang="de-DE" altLang="de-DE" sz="1100" dirty="0">
                <a:cs typeface="Arial" panose="020B0604020202020204" pitchFamily="34" charset="0"/>
              </a:endParaRPr>
            </a:p>
          </p:txBody>
        </p:sp>
        <p:sp>
          <p:nvSpPr>
            <p:cNvPr id="15" name="Oval 5"/>
            <p:cNvSpPr>
              <a:spLocks noChangeArrowheads="1"/>
            </p:cNvSpPr>
            <p:nvPr/>
          </p:nvSpPr>
          <p:spPr bwMode="auto">
            <a:xfrm>
              <a:off x="1296663" y="5258639"/>
              <a:ext cx="230187" cy="230188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e-DE" sz="1100" dirty="0">
                  <a:cs typeface="Arial" panose="020B0604020202020204" pitchFamily="34" charset="0"/>
                </a:rPr>
                <a:t>4</a:t>
              </a:r>
              <a:endParaRPr lang="de-DE" altLang="de-DE" sz="1100" dirty="0">
                <a:cs typeface="Arial" panose="020B0604020202020204" pitchFamily="34" charset="0"/>
              </a:endParaRPr>
            </a:p>
          </p:txBody>
        </p:sp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2176406" y="5258639"/>
              <a:ext cx="230187" cy="230187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FontTx/>
                <a:buNone/>
              </a:pPr>
              <a:r>
                <a:rPr lang="en-US" altLang="de-DE" sz="1100">
                  <a:cs typeface="Arial" panose="020B0604020202020204" pitchFamily="34" charset="0"/>
                </a:rPr>
                <a:t>5</a:t>
              </a:r>
              <a:endParaRPr lang="de-DE" altLang="de-DE" sz="1100"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3929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Geschwindigkeitsbereiche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281906"/>
            <a:ext cx="2828410" cy="501491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98" y="4887952"/>
            <a:ext cx="2091160" cy="741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86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Geschwindigkeitsbereich 1-3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465" y="1284800"/>
            <a:ext cx="2825067" cy="501491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179" y="1284800"/>
            <a:ext cx="2825068" cy="5014913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284800"/>
            <a:ext cx="2815027" cy="4997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50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Getriebe CMATIC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296217"/>
            <a:ext cx="2812267" cy="4986291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238898" y="1071154"/>
            <a:ext cx="490510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latin typeface="Arial" pitchFamily="34" charset="0"/>
                <a:cs typeface="Arial" pitchFamily="34" charset="0"/>
              </a:rPr>
              <a:t>Einstellung der Maximalgeschwindigkeit für die drei verfügbaren Fahrbereiche. Vorwärts – und Rückwärtsbereiche separat voneinander einstellbar.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latin typeface="Arial" pitchFamily="34" charset="0"/>
                <a:cs typeface="Arial" pitchFamily="34" charset="0"/>
              </a:rPr>
              <a:t>Fahrbereich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1 	ARION: 0-15 km/h</a:t>
            </a:r>
          </a:p>
          <a:p>
            <a:pPr defTabSz="228600"/>
            <a:r>
              <a:rPr lang="de-DE" sz="1200" dirty="0">
                <a:latin typeface="Arial" pitchFamily="34" charset="0"/>
                <a:cs typeface="Arial" pitchFamily="34" charset="0"/>
              </a:rPr>
              <a:t>	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			AXION: 0-20 km/h</a:t>
            </a:r>
          </a:p>
          <a:p>
            <a:pPr defTabSz="228600">
              <a:lnSpc>
                <a:spcPct val="150000"/>
              </a:lnSpc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Fahrbereich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2: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	ARION: 0-20 km/h</a:t>
            </a:r>
          </a:p>
          <a:p>
            <a:pPr defTabSz="228600"/>
            <a:r>
              <a:rPr lang="de-DE" sz="1200" dirty="0" smtClean="0">
                <a:latin typeface="Arial" pitchFamily="34" charset="0"/>
                <a:cs typeface="Arial" pitchFamily="34" charset="0"/>
              </a:rPr>
              <a:t>					AXION: 0-30 km/h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defTabSz="228600">
              <a:lnSpc>
                <a:spcPct val="150000"/>
              </a:lnSpc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latin typeface="Arial" pitchFamily="34" charset="0"/>
                <a:cs typeface="Arial" pitchFamily="34" charset="0"/>
              </a:rPr>
              <a:t>Fahrbereich 3</a:t>
            </a: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: (Fester Wert) 0 – 40/50 km/h)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200" dirty="0"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200" dirty="0" smtClean="0"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Der </a:t>
            </a: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jeweilige Tempomat im Fahrbereich kann voreingestellt bzw. aktiv während der Fahrt geändert werden. 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AutoNum type="arabicPeriod"/>
            </a:pP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Fahrpedal / </a:t>
            </a:r>
            <a:r>
              <a:rPr lang="de-DE" sz="1200" dirty="0" err="1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Drivestick</a:t>
            </a: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 auf gewünschte Geschwindigkeit einstellen und den </a:t>
            </a:r>
            <a:r>
              <a:rPr lang="de-DE" sz="1200" dirty="0" err="1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Tempomatknopf</a:t>
            </a: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 drei Sekunden drücken. Aktuelle Geschwindigkeit wird gespeichert.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AutoNum type="arabicPeriod"/>
            </a:pPr>
            <a:r>
              <a:rPr lang="de-DE" sz="1200" dirty="0" err="1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Drivestick</a:t>
            </a:r>
            <a:r>
              <a:rPr lang="de-DE" sz="120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 </a:t>
            </a: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leicht nach vorne / hinten schieben, Geschwindigkeit ändert sich um 0,2 km/h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AutoNum type="arabicPeriod"/>
            </a:pPr>
            <a:r>
              <a:rPr lang="de-DE" sz="1200" dirty="0" err="1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Drivestick</a:t>
            </a:r>
            <a:r>
              <a:rPr lang="de-DE" sz="120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 einmal </a:t>
            </a: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fest nach vorne / hinten schieben, Geschwindigkeit ändert sich um 1,0 km/h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AutoNum type="arabicPeriod"/>
            </a:pPr>
            <a:r>
              <a:rPr lang="de-DE" sz="1200" dirty="0" err="1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Drivestick</a:t>
            </a:r>
            <a:r>
              <a:rPr lang="de-DE" sz="1200" dirty="0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 konstant </a:t>
            </a:r>
            <a:r>
              <a:rPr lang="de-DE" sz="1200" dirty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nach vorne / hinten schieben, Geschwindigkeit ändert sich bis loslassen des </a:t>
            </a:r>
            <a:r>
              <a:rPr lang="de-DE" sz="1200" dirty="0" err="1" smtClean="0">
                <a:latin typeface="Arial" pitchFamily="34" charset="0"/>
                <a:cs typeface="Arial" pitchFamily="34" charset="0"/>
                <a:sym typeface="Wingdings" panose="05000000000000000000" pitchFamily="2" charset="2"/>
              </a:rPr>
              <a:t>Drivestick</a:t>
            </a:r>
            <a:endParaRPr lang="de-DE" sz="1200" dirty="0">
              <a:latin typeface="Arial" pitchFamily="34" charset="0"/>
              <a:cs typeface="Arial" pitchFamily="34" charset="0"/>
              <a:sym typeface="Wingdings" panose="05000000000000000000" pitchFamily="2" charset="2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21" t="22571" r="42204" b="20096"/>
          <a:stretch/>
        </p:blipFill>
        <p:spPr>
          <a:xfrm>
            <a:off x="9549570" y="4767945"/>
            <a:ext cx="1888689" cy="1776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605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CIS+ CMATIC Auswahl der </a:t>
            </a:r>
            <a:r>
              <a:rPr lang="de-DE" dirty="0" err="1" smtClean="0"/>
              <a:t>Fahrmodi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281906"/>
            <a:ext cx="2828410" cy="501491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6" name="Rechteck 5"/>
          <p:cNvSpPr/>
          <p:nvPr/>
        </p:nvSpPr>
        <p:spPr>
          <a:xfrm>
            <a:off x="4667794" y="2056248"/>
            <a:ext cx="6096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cs typeface="Arial" pitchFamily="34" charset="0"/>
              </a:rPr>
              <a:t>Wenn der Traktor gestartet wird, ist immer der „</a:t>
            </a:r>
            <a:r>
              <a:rPr lang="en-US" sz="1200" dirty="0">
                <a:cs typeface="Arial" pitchFamily="34" charset="0"/>
              </a:rPr>
              <a:t> AUTO MODE“ </a:t>
            </a:r>
            <a:r>
              <a:rPr lang="en-US" sz="1200" dirty="0" err="1">
                <a:cs typeface="Arial" pitchFamily="34" charset="0"/>
              </a:rPr>
              <a:t>aktiv</a:t>
            </a:r>
            <a:r>
              <a:rPr lang="en-US" sz="1200" dirty="0">
                <a:cs typeface="Arial" pitchFamily="34" charset="0"/>
              </a:rPr>
              <a:t>. </a:t>
            </a:r>
            <a:r>
              <a:rPr lang="de-DE" sz="1200" dirty="0">
                <a:cs typeface="Arial" pitchFamily="34" charset="0"/>
              </a:rPr>
              <a:t>Es gibt zwei Möglichkeiten den Fahrmodus zu wechseln:</a:t>
            </a:r>
          </a:p>
          <a:p>
            <a:pPr marL="800100" lvl="1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>
                <a:cs typeface="Arial" pitchFamily="34" charset="0"/>
              </a:rPr>
              <a:t>Durch drücken des Tasters „Mode“ </a:t>
            </a:r>
          </a:p>
          <a:p>
            <a:pPr marL="800100" lvl="1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>
                <a:cs typeface="Arial" pitchFamily="34" charset="0"/>
              </a:rPr>
              <a:t>Auswahl des Modus im CIS+ im Menüpunkt Getriebe</a:t>
            </a:r>
          </a:p>
        </p:txBody>
      </p:sp>
      <p:sp>
        <p:nvSpPr>
          <p:cNvPr id="8" name="Ellipse 14"/>
          <p:cNvSpPr>
            <a:spLocks noChangeArrowheads="1"/>
          </p:cNvSpPr>
          <p:nvPr/>
        </p:nvSpPr>
        <p:spPr bwMode="auto">
          <a:xfrm>
            <a:off x="2299063" y="5055251"/>
            <a:ext cx="868800" cy="503881"/>
          </a:xfrm>
          <a:prstGeom prst="ellipse">
            <a:avLst/>
          </a:prstGeom>
          <a:noFill/>
          <a:ln w="28575" algn="ctr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187414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Auswahlmöglichkeit über CIS+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114" y="1285459"/>
            <a:ext cx="2276485" cy="403632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7576" y="1285459"/>
            <a:ext cx="2269870" cy="402459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38" y="1285459"/>
            <a:ext cx="2269869" cy="4024591"/>
          </a:xfrm>
          <a:prstGeom prst="rect">
            <a:avLst/>
          </a:prstGeom>
        </p:spPr>
      </p:pic>
      <p:sp>
        <p:nvSpPr>
          <p:cNvPr id="10" name="Textfeld 9"/>
          <p:cNvSpPr txBox="1"/>
          <p:nvPr/>
        </p:nvSpPr>
        <p:spPr>
          <a:xfrm>
            <a:off x="1543878" y="4976191"/>
            <a:ext cx="2060713" cy="7288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11"/>
          <p:cNvSpPr txBox="1"/>
          <p:nvPr/>
        </p:nvSpPr>
        <p:spPr>
          <a:xfrm>
            <a:off x="8640418" y="1849058"/>
            <a:ext cx="3551582" cy="1563756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en-US" sz="1200" dirty="0" err="1">
                <a:cs typeface="Arial" pitchFamily="34" charset="0"/>
              </a:rPr>
              <a:t>Auswahlmöglichkeiten</a:t>
            </a:r>
            <a:r>
              <a:rPr lang="en-US" sz="1200" dirty="0">
                <a:cs typeface="Arial" pitchFamily="34" charset="0"/>
              </a:rPr>
              <a:t> </a:t>
            </a:r>
            <a:r>
              <a:rPr lang="en-US" sz="1200" dirty="0" err="1">
                <a:cs typeface="Arial" pitchFamily="34" charset="0"/>
              </a:rPr>
              <a:t>über</a:t>
            </a:r>
            <a:r>
              <a:rPr lang="en-US" sz="1200" dirty="0">
                <a:cs typeface="Arial" pitchFamily="34" charset="0"/>
              </a:rPr>
              <a:t> </a:t>
            </a:r>
            <a:r>
              <a:rPr lang="en-US" sz="1200" dirty="0" smtClean="0">
                <a:cs typeface="Arial" pitchFamily="34" charset="0"/>
              </a:rPr>
              <a:t>CIS+: </a:t>
            </a:r>
            <a:endParaRPr lang="en-US" sz="1200" dirty="0">
              <a:cs typeface="Arial" pitchFamily="34" charset="0"/>
            </a:endParaRPr>
          </a:p>
          <a:p>
            <a:pPr marL="171450" indent="-17145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en-US" sz="1200" dirty="0">
                <a:cs typeface="Arial" pitchFamily="34" charset="0"/>
              </a:rPr>
              <a:t>MANUAL MODE</a:t>
            </a:r>
            <a:endParaRPr lang="de-DE" sz="1200" dirty="0">
              <a:cs typeface="Arial" pitchFamily="34" charset="0"/>
            </a:endParaRPr>
          </a:p>
          <a:p>
            <a:pPr marL="171450" indent="-17145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en-US" sz="1200" dirty="0">
                <a:cs typeface="Arial" pitchFamily="34" charset="0"/>
              </a:rPr>
              <a:t>DRIVESTICK MODE</a:t>
            </a:r>
            <a:endParaRPr lang="de-DE" sz="1200" dirty="0">
              <a:cs typeface="Arial" pitchFamily="34" charset="0"/>
            </a:endParaRPr>
          </a:p>
          <a:p>
            <a:pPr marL="171450" indent="-17145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en-US" sz="1200" dirty="0" smtClean="0">
                <a:cs typeface="Arial" pitchFamily="34" charset="0"/>
              </a:rPr>
              <a:t>AUTO </a:t>
            </a:r>
            <a:r>
              <a:rPr lang="en-US" sz="1200" dirty="0">
                <a:cs typeface="Arial" pitchFamily="34" charset="0"/>
              </a:rPr>
              <a:t>MODE </a:t>
            </a:r>
          </a:p>
        </p:txBody>
      </p:sp>
    </p:spTree>
    <p:extLst>
      <p:ext uri="{BB962C8B-B14F-4D97-AF65-F5344CB8AC3E}">
        <p14:creationId xmlns:p14="http://schemas.microsoft.com/office/powerpoint/2010/main" val="75618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CIS+ CMATIC Auswahl der </a:t>
            </a:r>
            <a:r>
              <a:rPr lang="de-DE" dirty="0" err="1"/>
              <a:t>Fahrmodi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20</a:t>
            </a:fld>
            <a:endParaRPr lang="de-DE" sz="800">
              <a:solidFill>
                <a:prstClr val="black"/>
              </a:solidFill>
            </a:endParaRPr>
          </a:p>
        </p:txBody>
      </p:sp>
      <p:grpSp>
        <p:nvGrpSpPr>
          <p:cNvPr id="20" name="Gruppieren 19"/>
          <p:cNvGrpSpPr/>
          <p:nvPr/>
        </p:nvGrpSpPr>
        <p:grpSpPr>
          <a:xfrm>
            <a:off x="395887" y="2028206"/>
            <a:ext cx="2359239" cy="2836344"/>
            <a:chOff x="3645295" y="2629125"/>
            <a:chExt cx="2359239" cy="2836344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622" t="29403" r="27826" b="15557"/>
            <a:stretch/>
          </p:blipFill>
          <p:spPr>
            <a:xfrm>
              <a:off x="3645295" y="2629125"/>
              <a:ext cx="2359239" cy="2836344"/>
            </a:xfrm>
            <a:prstGeom prst="rect">
              <a:avLst/>
            </a:prstGeom>
          </p:spPr>
        </p:pic>
        <p:sp>
          <p:nvSpPr>
            <p:cNvPr id="6" name="Ellipse 14"/>
            <p:cNvSpPr>
              <a:spLocks noChangeArrowheads="1"/>
            </p:cNvSpPr>
            <p:nvPr/>
          </p:nvSpPr>
          <p:spPr bwMode="auto">
            <a:xfrm>
              <a:off x="4660563" y="3837995"/>
              <a:ext cx="515982" cy="503881"/>
            </a:xfrm>
            <a:prstGeom prst="ellipse">
              <a:avLst/>
            </a:prstGeom>
            <a:noFill/>
            <a:ln w="28575" algn="ctr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de-DE" altLang="de-DE"/>
            </a:p>
          </p:txBody>
        </p:sp>
      </p:grpSp>
      <p:sp>
        <p:nvSpPr>
          <p:cNvPr id="8" name="Textfeld 7"/>
          <p:cNvSpPr txBox="1"/>
          <p:nvPr/>
        </p:nvSpPr>
        <p:spPr>
          <a:xfrm>
            <a:off x="7723524" y="2946108"/>
            <a:ext cx="4890458" cy="109856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Auswahlmöglichkeit über Taster: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Auto Mode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Drivestick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 Mode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3860073" y="2565488"/>
            <a:ext cx="2937645" cy="1799682"/>
            <a:chOff x="385" y="1146"/>
            <a:chExt cx="2222" cy="1377"/>
          </a:xfrm>
        </p:grpSpPr>
        <p:sp>
          <p:nvSpPr>
            <p:cNvPr id="10" name="AutoShape 5"/>
            <p:cNvSpPr>
              <a:spLocks noChangeArrowheads="1"/>
            </p:cNvSpPr>
            <p:nvPr/>
          </p:nvSpPr>
          <p:spPr bwMode="auto">
            <a:xfrm>
              <a:off x="385" y="1695"/>
              <a:ext cx="635" cy="25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28575" algn="ctr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90000"/>
                </a:lnSpc>
              </a:pPr>
              <a:endParaRPr lang="de-DE"/>
            </a:p>
          </p:txBody>
        </p:sp>
        <p:sp>
          <p:nvSpPr>
            <p:cNvPr id="11" name="Text Box 6"/>
            <p:cNvSpPr txBox="1">
              <a:spLocks noChangeArrowheads="1"/>
            </p:cNvSpPr>
            <p:nvPr/>
          </p:nvSpPr>
          <p:spPr bwMode="auto">
            <a:xfrm>
              <a:off x="385" y="1692"/>
              <a:ext cx="635" cy="266"/>
            </a:xfrm>
            <a:prstGeom prst="rect">
              <a:avLst/>
            </a:prstGeom>
            <a:solidFill>
              <a:schemeClr val="accent2"/>
            </a:solidFill>
            <a:ln w="28575" algn="ctr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lnSpc>
                  <a:spcPct val="90000"/>
                </a:lnSpc>
                <a:spcBef>
                  <a:spcPct val="50000"/>
                </a:spcBef>
              </a:pPr>
              <a:r>
                <a:rPr lang="de-DE" sz="2000" b="1" dirty="0"/>
                <a:t>Auto</a:t>
              </a:r>
            </a:p>
          </p:txBody>
        </p:sp>
        <p:sp>
          <p:nvSpPr>
            <p:cNvPr id="12" name="AutoShape 7"/>
            <p:cNvSpPr>
              <a:spLocks noChangeArrowheads="1"/>
            </p:cNvSpPr>
            <p:nvPr/>
          </p:nvSpPr>
          <p:spPr bwMode="auto">
            <a:xfrm>
              <a:off x="1972" y="1525"/>
              <a:ext cx="635" cy="59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lnSpc>
                  <a:spcPct val="90000"/>
                </a:lnSpc>
              </a:pPr>
              <a:endParaRPr lang="de-DE"/>
            </a:p>
          </p:txBody>
        </p:sp>
        <p:pic>
          <p:nvPicPr>
            <p:cNvPr id="13" name="Picture 8" descr="12962_2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1115" r="34888" b="80537"/>
            <a:stretch>
              <a:fillRect/>
            </a:stretch>
          </p:blipFill>
          <p:spPr bwMode="auto">
            <a:xfrm>
              <a:off x="2007" y="1646"/>
              <a:ext cx="547" cy="42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 descr="P1150916 [640x480]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19208" t="34618" r="61818" b="45992"/>
            <a:stretch>
              <a:fillRect/>
            </a:stretch>
          </p:blipFill>
          <p:spPr bwMode="auto">
            <a:xfrm>
              <a:off x="1281" y="1146"/>
              <a:ext cx="407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0" descr="P1150916 [640x480]"/>
            <p:cNvPicPr>
              <a:picLocks noChangeAspect="1" noChangeArrowheads="1"/>
            </p:cNvPicPr>
            <p:nvPr/>
          </p:nvPicPr>
          <p:blipFill>
            <a:blip r:embed="rId4">
              <a:lum bright="-6000" contrast="24000"/>
            </a:blip>
            <a:srcRect l="19208" t="34618" r="61818" b="45992"/>
            <a:stretch>
              <a:fillRect/>
            </a:stretch>
          </p:blipFill>
          <p:spPr bwMode="auto">
            <a:xfrm>
              <a:off x="1294" y="2211"/>
              <a:ext cx="407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" name="AutoShape 11"/>
            <p:cNvSpPr>
              <a:spLocks noChangeArrowheads="1"/>
            </p:cNvSpPr>
            <p:nvPr/>
          </p:nvSpPr>
          <p:spPr bwMode="auto">
            <a:xfrm>
              <a:off x="612" y="1207"/>
              <a:ext cx="635" cy="3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16 w 21600"/>
                <a:gd name="T13" fmla="*/ 2916 h 21600"/>
                <a:gd name="T14" fmla="*/ 18232 w 21600"/>
                <a:gd name="T15" fmla="*/ 922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7" name="AutoShape 12"/>
            <p:cNvSpPr>
              <a:spLocks noChangeArrowheads="1"/>
            </p:cNvSpPr>
            <p:nvPr/>
          </p:nvSpPr>
          <p:spPr bwMode="auto">
            <a:xfrm rot="10800000">
              <a:off x="1746" y="2069"/>
              <a:ext cx="635" cy="363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16 w 21600"/>
                <a:gd name="T13" fmla="*/ 2916 h 21600"/>
                <a:gd name="T14" fmla="*/ 18232 w 21600"/>
                <a:gd name="T15" fmla="*/ 922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8" name="AutoShape 13"/>
            <p:cNvSpPr>
              <a:spLocks noChangeArrowheads="1"/>
            </p:cNvSpPr>
            <p:nvPr/>
          </p:nvSpPr>
          <p:spPr bwMode="auto">
            <a:xfrm rot="5400000">
              <a:off x="1950" y="1048"/>
              <a:ext cx="318" cy="7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0 w 21600"/>
                <a:gd name="T13" fmla="*/ 3188 h 21600"/>
                <a:gd name="T14" fmla="*/ 18272 w 21600"/>
                <a:gd name="T15" fmla="*/ 89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4578" y="0"/>
                  </a:lnTo>
                  <a:lnTo>
                    <a:pt x="14578" y="3176"/>
                  </a:lnTo>
                  <a:lnTo>
                    <a:pt x="12427" y="3176"/>
                  </a:lnTo>
                  <a:cubicBezTo>
                    <a:pt x="5564" y="3176"/>
                    <a:pt x="0" y="7197"/>
                    <a:pt x="0" y="12158"/>
                  </a:cubicBezTo>
                  <a:lnTo>
                    <a:pt x="0" y="21600"/>
                  </a:lnTo>
                  <a:lnTo>
                    <a:pt x="5934" y="21600"/>
                  </a:lnTo>
                  <a:lnTo>
                    <a:pt x="5934" y="12158"/>
                  </a:lnTo>
                  <a:cubicBezTo>
                    <a:pt x="5934" y="10404"/>
                    <a:pt x="8841" y="8982"/>
                    <a:pt x="12427" y="8982"/>
                  </a:cubicBezTo>
                  <a:lnTo>
                    <a:pt x="14578" y="8982"/>
                  </a:lnTo>
                  <a:lnTo>
                    <a:pt x="14578" y="12158"/>
                  </a:lnTo>
                  <a:close/>
                </a:path>
              </a:pathLst>
            </a:cu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 rot="-5400000">
              <a:off x="680" y="1865"/>
              <a:ext cx="318" cy="725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30 w 21600"/>
                <a:gd name="T13" fmla="*/ 3188 h 21600"/>
                <a:gd name="T14" fmla="*/ 18272 w 21600"/>
                <a:gd name="T15" fmla="*/ 8968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4578" y="0"/>
                  </a:lnTo>
                  <a:lnTo>
                    <a:pt x="14578" y="3176"/>
                  </a:lnTo>
                  <a:lnTo>
                    <a:pt x="12427" y="3176"/>
                  </a:lnTo>
                  <a:cubicBezTo>
                    <a:pt x="5564" y="3176"/>
                    <a:pt x="0" y="7197"/>
                    <a:pt x="0" y="12158"/>
                  </a:cubicBezTo>
                  <a:lnTo>
                    <a:pt x="0" y="21600"/>
                  </a:lnTo>
                  <a:lnTo>
                    <a:pt x="5934" y="21600"/>
                  </a:lnTo>
                  <a:lnTo>
                    <a:pt x="5934" y="12158"/>
                  </a:lnTo>
                  <a:cubicBezTo>
                    <a:pt x="5934" y="10404"/>
                    <a:pt x="8841" y="8982"/>
                    <a:pt x="12427" y="8982"/>
                  </a:cubicBezTo>
                  <a:lnTo>
                    <a:pt x="14578" y="8982"/>
                  </a:lnTo>
                  <a:lnTo>
                    <a:pt x="14578" y="12158"/>
                  </a:lnTo>
                  <a:close/>
                </a:path>
              </a:pathLst>
            </a:custGeom>
            <a:solidFill>
              <a:schemeClr val="hlink"/>
            </a:solidFill>
            <a:ln w="9525" algn="ctr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1296937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CMATIC Anhängerbetrieb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934" y="1332462"/>
            <a:ext cx="10723793" cy="4913802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21</a:t>
            </a:fld>
            <a:endParaRPr lang="de-DE" sz="80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599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Gestreckter Zug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5" name="Line 31"/>
          <p:cNvSpPr>
            <a:spLocks noChangeShapeType="1"/>
          </p:cNvSpPr>
          <p:nvPr/>
        </p:nvSpPr>
        <p:spPr bwMode="auto">
          <a:xfrm>
            <a:off x="3000375" y="220503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sp>
        <p:nvSpPr>
          <p:cNvPr id="6" name="Line 47"/>
          <p:cNvSpPr>
            <a:spLocks noChangeShapeType="1"/>
          </p:cNvSpPr>
          <p:nvPr/>
        </p:nvSpPr>
        <p:spPr bwMode="auto">
          <a:xfrm>
            <a:off x="1143000" y="57340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/>
          </a:p>
        </p:txBody>
      </p:sp>
      <p:pic>
        <p:nvPicPr>
          <p:cNvPr id="7" name="Grafik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322" y="3676332"/>
            <a:ext cx="3680777" cy="245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0787" y="1166587"/>
            <a:ext cx="4892146" cy="214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5445260" y="3600238"/>
            <a:ext cx="5282141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de-DE" altLang="de-DE" dirty="0"/>
              <a:t>Um bei Bergabfahrt den Anhänger zu bremsen und den Schlepper zu beschleunigen muss mit dem Bremspedal der Anhänger abgebremst und der Schlepper über das Fahrpedal beschleunigt werden. </a:t>
            </a:r>
          </a:p>
          <a:p>
            <a:pPr algn="just"/>
            <a:r>
              <a:rPr lang="de-DE" altLang="de-DE" dirty="0"/>
              <a:t>Dies ist sowohl aus dem Stillstand der Maschine möglich, so wie während der Fahrt bis 50 km/h.</a:t>
            </a:r>
          </a:p>
          <a:p>
            <a:pPr algn="just"/>
            <a:endParaRPr lang="de-DE" altLang="de-DE" dirty="0"/>
          </a:p>
          <a:p>
            <a:pPr algn="just"/>
            <a:r>
              <a:rPr lang="de-DE" altLang="de-DE" dirty="0" smtClean="0"/>
              <a:t>. </a:t>
            </a:r>
            <a:endParaRPr lang="de-DE" altLang="de-DE" dirty="0"/>
          </a:p>
        </p:txBody>
      </p:sp>
    </p:spTree>
    <p:extLst>
      <p:ext uri="{BB962C8B-B14F-4D97-AF65-F5344CB8AC3E}">
        <p14:creationId xmlns:p14="http://schemas.microsoft.com/office/powerpoint/2010/main" val="278296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Beschleunigung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23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4656" y="1281906"/>
            <a:ext cx="2822403" cy="5004262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838" y="1295736"/>
            <a:ext cx="4560203" cy="2572735"/>
          </a:xfrm>
          <a:prstGeom prst="rect">
            <a:avLst/>
          </a:prstGeom>
        </p:spPr>
      </p:pic>
      <p:grpSp>
        <p:nvGrpSpPr>
          <p:cNvPr id="15" name="Gruppieren 14"/>
          <p:cNvGrpSpPr/>
          <p:nvPr/>
        </p:nvGrpSpPr>
        <p:grpSpPr>
          <a:xfrm>
            <a:off x="397934" y="1281906"/>
            <a:ext cx="2828410" cy="5014913"/>
            <a:chOff x="339453" y="1285085"/>
            <a:chExt cx="2828410" cy="5014913"/>
          </a:xfrm>
        </p:grpSpPr>
        <p:pic>
          <p:nvPicPr>
            <p:cNvPr id="12" name="Inhaltsplatzhalter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339453" y="1285085"/>
              <a:ext cx="2828410" cy="5014913"/>
            </a:xfrm>
            <a:prstGeom prst="rect">
              <a:avLst/>
            </a:prstGeom>
          </p:spPr>
        </p:pic>
        <p:sp>
          <p:nvSpPr>
            <p:cNvPr id="14" name="Ellipse 14"/>
            <p:cNvSpPr>
              <a:spLocks noChangeArrowheads="1"/>
            </p:cNvSpPr>
            <p:nvPr/>
          </p:nvSpPr>
          <p:spPr bwMode="auto">
            <a:xfrm>
              <a:off x="339453" y="5447211"/>
              <a:ext cx="875393" cy="852787"/>
            </a:xfrm>
            <a:prstGeom prst="ellipse">
              <a:avLst/>
            </a:prstGeom>
            <a:noFill/>
            <a:ln w="28575" algn="ctr">
              <a:solidFill>
                <a:schemeClr val="tx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/>
              <a:endParaRPr lang="de-DE" altLang="de-DE"/>
            </a:p>
          </p:txBody>
        </p:sp>
      </p:grpSp>
    </p:spTree>
    <p:extLst>
      <p:ext uri="{BB962C8B-B14F-4D97-AF65-F5344CB8AC3E}">
        <p14:creationId xmlns:p14="http://schemas.microsoft.com/office/powerpoint/2010/main" val="99619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Motordrückung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799114" y="2186077"/>
            <a:ext cx="6096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de-DE" altLang="de-DE" sz="1200" dirty="0">
                <a:solidFill>
                  <a:prstClr val="black"/>
                </a:solidFill>
              </a:rPr>
              <a:t>Neue Funktion: </a:t>
            </a:r>
          </a:p>
          <a:p>
            <a:pPr lvl="0"/>
            <a:r>
              <a:rPr lang="de-DE" altLang="de-DE" sz="1200" dirty="0">
                <a:solidFill>
                  <a:prstClr val="black"/>
                </a:solidFill>
              </a:rPr>
              <a:t>Power und ECO Einstellungen zur </a:t>
            </a:r>
            <a:r>
              <a:rPr lang="de-DE" altLang="de-DE" sz="1200" dirty="0" err="1">
                <a:solidFill>
                  <a:prstClr val="black"/>
                </a:solidFill>
              </a:rPr>
              <a:t>Motordrückung</a:t>
            </a:r>
            <a:r>
              <a:rPr lang="de-DE" altLang="de-DE" sz="1200" dirty="0">
                <a:solidFill>
                  <a:prstClr val="black"/>
                </a:solidFill>
              </a:rPr>
              <a:t>. </a:t>
            </a:r>
          </a:p>
          <a:p>
            <a:pPr lvl="0"/>
            <a:endParaRPr lang="de-DE" altLang="de-DE" sz="1200" dirty="0" smtClean="0">
              <a:solidFill>
                <a:prstClr val="black"/>
              </a:solidFill>
            </a:endParaRPr>
          </a:p>
          <a:p>
            <a:pPr lvl="0"/>
            <a:r>
              <a:rPr lang="de-DE" altLang="de-DE" sz="1200" dirty="0" smtClean="0">
                <a:solidFill>
                  <a:prstClr val="black"/>
                </a:solidFill>
              </a:rPr>
              <a:t>Verstellung über F-Tasten oder manuell über die CIS+ </a:t>
            </a:r>
            <a:endParaRPr lang="de-DE" altLang="de-DE" sz="1200" dirty="0">
              <a:solidFill>
                <a:prstClr val="black"/>
              </a:solidFill>
            </a:endParaRPr>
          </a:p>
          <a:p>
            <a:pPr lvl="0"/>
            <a:endParaRPr lang="de-DE" altLang="de-DE" sz="1200" dirty="0">
              <a:solidFill>
                <a:prstClr val="black"/>
              </a:solidFill>
            </a:endParaRPr>
          </a:p>
          <a:p>
            <a:pPr lvl="0"/>
            <a:r>
              <a:rPr lang="de-DE" altLang="de-DE" sz="1200" dirty="0">
                <a:solidFill>
                  <a:prstClr val="black"/>
                </a:solidFill>
              </a:rPr>
              <a:t>Funktionstastenbelegung </a:t>
            </a:r>
            <a:r>
              <a:rPr lang="de-DE" altLang="de-DE" sz="1200" dirty="0" smtClean="0">
                <a:solidFill>
                  <a:prstClr val="black"/>
                </a:solidFill>
              </a:rPr>
              <a:t>mit Power </a:t>
            </a:r>
            <a:r>
              <a:rPr lang="de-DE" altLang="de-DE" sz="1200" dirty="0">
                <a:solidFill>
                  <a:prstClr val="black"/>
                </a:solidFill>
              </a:rPr>
              <a:t>und Eco um den Schlepper schnell an verschiedene Bedingungen anzupassen.  </a:t>
            </a: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40" y="1289786"/>
            <a:ext cx="2822693" cy="4999153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5968" y="3956299"/>
            <a:ext cx="1362673" cy="2416087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1515" y="3900930"/>
            <a:ext cx="1360932" cy="2413000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8240" y="3900930"/>
            <a:ext cx="1360714" cy="2412614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4314" y="4996687"/>
            <a:ext cx="1352006" cy="335309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12475" y="4996687"/>
            <a:ext cx="1459986" cy="335309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20597" y="5835892"/>
            <a:ext cx="542591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83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Motordrückung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de-DE" sz="800">
              <a:solidFill>
                <a:prstClr val="black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3844834" y="1671433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Motordrückung</a:t>
            </a: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lvl="0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1 - ECO: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von 20% bis 40%</a:t>
            </a: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2 - POWER: von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5% </a:t>
            </a: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bis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20%</a:t>
            </a: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3 - Drehzahlspeicher: von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5% </a:t>
            </a: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bis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40%, </a:t>
            </a: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wird automatisch mit der Aktivierung des Motordrehzahlspeichers aktiviert.</a:t>
            </a:r>
          </a:p>
        </p:txBody>
      </p:sp>
      <p:graphicFrame>
        <p:nvGraphicFramePr>
          <p:cNvPr id="12" name="Tabel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0484137"/>
              </p:ext>
            </p:extLst>
          </p:nvPr>
        </p:nvGraphicFramePr>
        <p:xfrm>
          <a:off x="4000516" y="4215912"/>
          <a:ext cx="5539960" cy="203221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980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98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19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98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138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 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Max. Motorleistung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günstiger Verbrauch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 smtClean="0">
                          <a:effectLst/>
                        </a:rPr>
                        <a:t>Drehzahlspeicher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70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 smtClean="0">
                          <a:effectLst/>
                        </a:rPr>
                        <a:t>ARION 500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 smtClean="0">
                          <a:effectLst/>
                        </a:rPr>
                        <a:t>20% </a:t>
                      </a:r>
                      <a:r>
                        <a:rPr lang="de-DE" sz="1200" u="none" strike="noStrike" dirty="0">
                          <a:effectLst/>
                        </a:rPr>
                        <a:t>- </a:t>
                      </a:r>
                      <a:r>
                        <a:rPr lang="de-DE" sz="1200" u="none" strike="noStrike" dirty="0" smtClean="0">
                          <a:effectLst/>
                        </a:rPr>
                        <a:t>22%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24% - </a:t>
                      </a:r>
                      <a:r>
                        <a:rPr lang="de-DE" sz="1200" u="none" strike="noStrike" dirty="0" smtClean="0">
                          <a:effectLst/>
                        </a:rPr>
                        <a:t>28%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6% - 12%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70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ARION 600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 smtClean="0">
                          <a:effectLst/>
                        </a:rPr>
                        <a:t>20% </a:t>
                      </a:r>
                      <a:r>
                        <a:rPr lang="de-DE" sz="1200" u="none" strike="noStrike" dirty="0">
                          <a:effectLst/>
                        </a:rPr>
                        <a:t>- </a:t>
                      </a:r>
                      <a:r>
                        <a:rPr lang="de-DE" sz="1200" u="none" strike="noStrike" dirty="0" smtClean="0">
                          <a:effectLst/>
                        </a:rPr>
                        <a:t>22%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24% - </a:t>
                      </a:r>
                      <a:r>
                        <a:rPr lang="de-DE" sz="1200" u="none" strike="noStrike" dirty="0" smtClean="0">
                          <a:effectLst/>
                        </a:rPr>
                        <a:t>28%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>
                          <a:effectLst/>
                        </a:rPr>
                        <a:t>6% - 12%</a:t>
                      </a:r>
                      <a:endParaRPr lang="de-DE" sz="12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70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AXION 800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21% - 23%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25% - </a:t>
                      </a:r>
                      <a:r>
                        <a:rPr lang="de-DE" sz="1200" u="none" strike="noStrike" dirty="0" smtClean="0">
                          <a:effectLst/>
                        </a:rPr>
                        <a:t>28%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6% - 12%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708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AXION 900</a:t>
                      </a:r>
                      <a:endParaRPr lang="de-DE" sz="12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21% - 23%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25% - </a:t>
                      </a:r>
                      <a:r>
                        <a:rPr lang="de-DE" sz="1200" u="none" strike="noStrike" dirty="0" smtClean="0">
                          <a:effectLst/>
                        </a:rPr>
                        <a:t>30%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u="none" strike="noStrike" dirty="0">
                          <a:effectLst/>
                        </a:rPr>
                        <a:t>6% - 12%</a:t>
                      </a:r>
                      <a:endParaRPr lang="de-DE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4" marR="9524" marT="9524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3" name="Grafik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4" y="1280641"/>
            <a:ext cx="2828789" cy="5017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02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 smtClean="0"/>
              <a:t>Motordrückung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26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286691"/>
            <a:ext cx="2818051" cy="4996543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149" y="1286691"/>
            <a:ext cx="2829987" cy="5017708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73" y="1286691"/>
            <a:ext cx="2829987" cy="5017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276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Hydraulik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385974-C8F7-41E2-B5C3-F75754D2A1E9}" type="slidenum">
              <a:rPr kumimoji="0" lang="de-DE" sz="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de-DE" sz="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397934" y="1274545"/>
            <a:ext cx="2834886" cy="5029636"/>
            <a:chOff x="343563" y="1306067"/>
            <a:chExt cx="2834886" cy="5029636"/>
          </a:xfrm>
        </p:grpSpPr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43563" y="1306067"/>
              <a:ext cx="2834886" cy="5029636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43990" y="4467039"/>
              <a:ext cx="659130" cy="7781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4526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Hydraulik</a:t>
            </a:r>
            <a:endParaRPr lang="de-DE" dirty="0"/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287529"/>
            <a:ext cx="2831754" cy="501491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28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8753" y="4915536"/>
            <a:ext cx="317019" cy="384081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8752" y="5258085"/>
            <a:ext cx="317019" cy="384081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8751" y="5594319"/>
            <a:ext cx="317019" cy="377985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8753" y="5924457"/>
            <a:ext cx="317019" cy="377985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5244736" y="2272936"/>
            <a:ext cx="5773783" cy="2090057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Durchflussmenge Plus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Durchflussmenge Minus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Zeitsteuerung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Sperren von einzelnen Steuergeräten unabhängig vom Hauptschalter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600" dirty="0" smtClean="0">
                <a:latin typeface="Arial" pitchFamily="34" charset="0"/>
                <a:cs typeface="Arial" pitchFamily="34" charset="0"/>
              </a:rPr>
              <a:t>Hydraulik</a:t>
            </a:r>
          </a:p>
        </p:txBody>
      </p:sp>
      <p:sp>
        <p:nvSpPr>
          <p:cNvPr id="3" name="Rechteck 2"/>
          <p:cNvSpPr/>
          <p:nvPr/>
        </p:nvSpPr>
        <p:spPr>
          <a:xfrm>
            <a:off x="5364480" y="5716693"/>
            <a:ext cx="3361261" cy="548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Hydraulik</a:t>
            </a: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lvl="0" fontAlgn="b"/>
            <a:r>
              <a:rPr lang="de-DE" sz="1100" dirty="0" smtClean="0">
                <a:solidFill>
                  <a:srgbClr val="000000"/>
                </a:solidFill>
                <a:latin typeface="Arial" panose="020B0604020202020204" pitchFamily="34" charset="0"/>
                <a:hlinkClick r:id="rId7"/>
              </a:rPr>
              <a:t>https</a:t>
            </a: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hlinkClick r:id="rId7"/>
              </a:rPr>
              <a:t>://www.youtube.com/watch?v=t8ZcH1MC-Bc</a:t>
            </a:r>
            <a:endParaRPr lang="de-DE" sz="11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5566" y="5642166"/>
            <a:ext cx="57917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25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Bedienung ARION</a:t>
            </a:r>
            <a:endParaRPr lang="de-DE" dirty="0"/>
          </a:p>
        </p:txBody>
      </p:sp>
      <p:pic>
        <p:nvPicPr>
          <p:cNvPr id="10" name="Inhaltsplatzhalter 9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8668" y="3826965"/>
            <a:ext cx="5791702" cy="1731414"/>
          </a:xfrm>
          <a:prstGeom prst="rect">
            <a:avLst/>
          </a:prstGeo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934" y="1299184"/>
            <a:ext cx="2621507" cy="393226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8668" y="1141390"/>
            <a:ext cx="5200339" cy="249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8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032" y="1319684"/>
            <a:ext cx="3233345" cy="4845173"/>
          </a:xfrm>
        </p:spPr>
      </p:pic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3072" y="1319684"/>
            <a:ext cx="6578154" cy="4822354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20000">
            <a:off x="7589995" y="4037598"/>
            <a:ext cx="2412000" cy="980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3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31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4" y="1274545"/>
            <a:ext cx="2834886" cy="5029636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0795" y="4480101"/>
            <a:ext cx="674241" cy="66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08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Einstellungen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32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4" y="1292568"/>
            <a:ext cx="2834886" cy="5017443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502" y="4768361"/>
            <a:ext cx="317019" cy="377985"/>
          </a:xfrm>
          <a:prstGeom prst="rect">
            <a:avLst/>
          </a:prstGeom>
        </p:spPr>
      </p:pic>
      <p:sp>
        <p:nvSpPr>
          <p:cNvPr id="12" name="Ellipse 11"/>
          <p:cNvSpPr/>
          <p:nvPr/>
        </p:nvSpPr>
        <p:spPr>
          <a:xfrm>
            <a:off x="1623687" y="4768360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8490" y="4768360"/>
            <a:ext cx="317019" cy="377985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145" y="6121019"/>
            <a:ext cx="317019" cy="377985"/>
          </a:xfrm>
          <a:prstGeom prst="rect">
            <a:avLst/>
          </a:prstGeom>
        </p:spPr>
      </p:pic>
      <p:sp>
        <p:nvSpPr>
          <p:cNvPr id="15" name="Textfeld 14"/>
          <p:cNvSpPr txBox="1"/>
          <p:nvPr/>
        </p:nvSpPr>
        <p:spPr>
          <a:xfrm>
            <a:off x="3435533" y="2050868"/>
            <a:ext cx="4271554" cy="18810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Grundeinstellung Arbeitsgerät (Arbeitsbreite, Hektarzähler Start/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Stop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)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Liste Fehlermeldungen/ Fahrzeuginformationen, Zähler Wartungskontrolle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Funktionstasten Belegung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Allgemeine Einstellung (Einheiten, Helligkeit)</a:t>
            </a:r>
          </a:p>
        </p:txBody>
      </p:sp>
      <p:sp>
        <p:nvSpPr>
          <p:cNvPr id="3" name="Rechteck 2"/>
          <p:cNvSpPr/>
          <p:nvPr/>
        </p:nvSpPr>
        <p:spPr>
          <a:xfrm>
            <a:off x="4802188" y="5655640"/>
            <a:ext cx="3369833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Auftragszähler</a:t>
            </a:r>
            <a:endParaRPr lang="de-DE" sz="1200" dirty="0" smtClean="0">
              <a:solidFill>
                <a:srgbClr val="000000"/>
              </a:solidFill>
              <a:latin typeface="Arial" panose="020B0604020202020204" pitchFamily="34" charset="0"/>
              <a:hlinkClick r:id="rId6"/>
            </a:endParaRPr>
          </a:p>
          <a:p>
            <a:r>
              <a:rPr lang="de-DE" sz="1100" dirty="0" smtClean="0">
                <a:solidFill>
                  <a:srgbClr val="000000"/>
                </a:solidFill>
                <a:latin typeface="Arial" panose="020B0604020202020204" pitchFamily="34" charset="0"/>
                <a:hlinkClick r:id="rId6"/>
              </a:rPr>
              <a:t>https</a:t>
            </a: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hlinkClick r:id="rId6"/>
              </a:rPr>
              <a:t>://www.youtube.com/watch?v=6I-DVQ1NF_E</a:t>
            </a:r>
            <a:r>
              <a:rPr lang="de-DE" dirty="0">
                <a:hlinkClick r:id="rId6"/>
              </a:rPr>
              <a:t> </a:t>
            </a:r>
            <a:endParaRPr lang="de-DE" dirty="0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3018" y="5626920"/>
            <a:ext cx="57917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849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Funktionstasten 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33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5" name="Inhaltsplatzhalt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4" y="1281906"/>
            <a:ext cx="2828410" cy="5014913"/>
          </a:xfr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3"/>
          <a:srcRect b="42667"/>
          <a:stretch/>
        </p:blipFill>
        <p:spPr>
          <a:xfrm>
            <a:off x="394696" y="1281906"/>
            <a:ext cx="2834886" cy="2876641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4310743" y="1574074"/>
            <a:ext cx="4924697" cy="239050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Steuergeräte Plus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Steuergerät Minus 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Steuergeräte </a:t>
            </a:r>
            <a:r>
              <a:rPr lang="de-DE" sz="1200" dirty="0">
                <a:latin typeface="Arial" pitchFamily="34" charset="0"/>
                <a:cs typeface="Arial" pitchFamily="34" charset="0"/>
              </a:rPr>
              <a:t>S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chwimmstellung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Drehzahlspeicher 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Heckhydraulik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Motordrückung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Fahrbereichswechsel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Hektarzähler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CLAAS Sequenz Management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899078" y="5594681"/>
            <a:ext cx="3260829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Funktionstasten</a:t>
            </a:r>
            <a:endParaRPr lang="de-DE" sz="1200" dirty="0" smtClean="0">
              <a:solidFill>
                <a:srgbClr val="000000"/>
              </a:solidFill>
              <a:latin typeface="Arial" panose="020B0604020202020204" pitchFamily="34" charset="0"/>
              <a:hlinkClick r:id="rId4"/>
            </a:endParaRPr>
          </a:p>
          <a:p>
            <a:r>
              <a:rPr lang="de-DE" sz="1100" dirty="0" smtClean="0">
                <a:solidFill>
                  <a:srgbClr val="000000"/>
                </a:solidFill>
                <a:latin typeface="Arial" panose="020B0604020202020204" pitchFamily="34" charset="0"/>
                <a:hlinkClick r:id="rId4"/>
              </a:rPr>
              <a:t>https</a:t>
            </a: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hlinkClick r:id="rId4"/>
              </a:rPr>
              <a:t>://www.youtube.com/watch?v=5CpIcKp7j6s</a:t>
            </a:r>
            <a:r>
              <a:rPr lang="de-DE" dirty="0">
                <a:hlinkClick r:id="rId4"/>
              </a:rPr>
              <a:t> </a:t>
            </a:r>
            <a:endParaRPr lang="de-DE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743" y="5582095"/>
            <a:ext cx="57917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84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CLAAS Sequenz </a:t>
            </a:r>
            <a:r>
              <a:rPr lang="de-DE" dirty="0" err="1" smtClean="0"/>
              <a:t>Managment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34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4" y="1274545"/>
            <a:ext cx="2834886" cy="5029636"/>
          </a:xfrm>
          <a:prstGeom prst="rect">
            <a:avLst/>
          </a:prstGeom>
        </p:spPr>
      </p:pic>
      <p:pic>
        <p:nvPicPr>
          <p:cNvPr id="6" name="Inhaltsplatzhalter 5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35577" y="5509944"/>
            <a:ext cx="744583" cy="650317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3670664" y="1802674"/>
            <a:ext cx="3246120" cy="216843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>
                <a:latin typeface="Arial" pitchFamily="34" charset="0"/>
                <a:cs typeface="Arial" pitchFamily="34" charset="0"/>
              </a:rPr>
              <a:t>m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ax. 4 Sequenzen </a:t>
            </a:r>
            <a:r>
              <a:rPr lang="de-DE" sz="1200" dirty="0" err="1" smtClean="0">
                <a:latin typeface="Arial" pitchFamily="34" charset="0"/>
                <a:cs typeface="Arial" pitchFamily="34" charset="0"/>
              </a:rPr>
              <a:t>aufnehmbar</a:t>
            </a: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>
                <a:latin typeface="Arial" pitchFamily="34" charset="0"/>
                <a:cs typeface="Arial" pitchFamily="34" charset="0"/>
              </a:rPr>
              <a:t>e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ntweder nach Zeit oder Weg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nicht editierbar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6880" y="1299537"/>
            <a:ext cx="2858448" cy="50296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030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CLAAS Sequenz Management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35</a:t>
            </a:fld>
            <a:endParaRPr lang="de-DE" sz="800">
              <a:solidFill>
                <a:prstClr val="black"/>
              </a:solidFill>
            </a:endParaRPr>
          </a:p>
        </p:txBody>
      </p:sp>
      <p:grpSp>
        <p:nvGrpSpPr>
          <p:cNvPr id="10" name="Gruppieren 9"/>
          <p:cNvGrpSpPr/>
          <p:nvPr/>
        </p:nvGrpSpPr>
        <p:grpSpPr>
          <a:xfrm>
            <a:off x="397934" y="1587943"/>
            <a:ext cx="2116182" cy="2606041"/>
            <a:chOff x="47425" y="736456"/>
            <a:chExt cx="2116182" cy="2606041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46" t="47429" r="60762" b="14571"/>
            <a:stretch/>
          </p:blipFill>
          <p:spPr>
            <a:xfrm>
              <a:off x="47425" y="736456"/>
              <a:ext cx="2116182" cy="2606041"/>
            </a:xfrm>
            <a:prstGeom prst="rect">
              <a:avLst/>
            </a:prstGeom>
          </p:spPr>
        </p:pic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29712" y="2039477"/>
              <a:ext cx="256054" cy="304826"/>
            </a:xfrm>
            <a:prstGeom prst="rect">
              <a:avLst/>
            </a:prstGeom>
          </p:spPr>
        </p:pic>
      </p:grpSp>
      <p:sp>
        <p:nvSpPr>
          <p:cNvPr id="11" name="Rechteck 10"/>
          <p:cNvSpPr/>
          <p:nvPr/>
        </p:nvSpPr>
        <p:spPr>
          <a:xfrm>
            <a:off x="2703444" y="1167219"/>
            <a:ext cx="53406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de-DE" sz="1200" dirty="0" err="1">
                <a:solidFill>
                  <a:prstClr val="black"/>
                </a:solidFill>
              </a:rPr>
              <a:t>Vorgewendemanagement</a:t>
            </a:r>
            <a:r>
              <a:rPr lang="de-DE" sz="1200" dirty="0">
                <a:solidFill>
                  <a:prstClr val="black"/>
                </a:solidFill>
              </a:rPr>
              <a:t> aufnehmen:</a:t>
            </a:r>
          </a:p>
          <a:p>
            <a:pPr lvl="0"/>
            <a:endParaRPr lang="de-DE" sz="1200" dirty="0">
              <a:solidFill>
                <a:prstClr val="black"/>
              </a:solidFill>
            </a:endParaRPr>
          </a:p>
          <a:p>
            <a:pPr marL="228600" lvl="0" indent="-228600">
              <a:buFontTx/>
              <a:buAutoNum type="arabicPeriod"/>
            </a:pPr>
            <a:r>
              <a:rPr lang="de-DE" sz="1200" dirty="0">
                <a:solidFill>
                  <a:prstClr val="black"/>
                </a:solidFill>
              </a:rPr>
              <a:t>Traktor zum Arbeiten auf dem Feld bereit machen</a:t>
            </a:r>
          </a:p>
          <a:p>
            <a:pPr lvl="1"/>
            <a:r>
              <a:rPr lang="de-DE" sz="1200" dirty="0">
                <a:solidFill>
                  <a:prstClr val="black"/>
                </a:solidFill>
              </a:rPr>
              <a:t>1.1 Kraftheber (1) freischalten </a:t>
            </a:r>
          </a:p>
          <a:p>
            <a:pPr lvl="1"/>
            <a:r>
              <a:rPr lang="de-DE" sz="1200" dirty="0">
                <a:solidFill>
                  <a:prstClr val="black"/>
                </a:solidFill>
              </a:rPr>
              <a:t>1.2 Hydrauliksteuergeräte entriegeln (2)</a:t>
            </a:r>
          </a:p>
          <a:p>
            <a:pPr lvl="1"/>
            <a:r>
              <a:rPr lang="de-DE" sz="1200" dirty="0">
                <a:solidFill>
                  <a:prstClr val="black"/>
                </a:solidFill>
              </a:rPr>
              <a:t>1.3 Vorgewende Management  aktivieren (3)</a:t>
            </a:r>
          </a:p>
          <a:p>
            <a:pPr lvl="1"/>
            <a:r>
              <a:rPr lang="de-DE" sz="1200" dirty="0">
                <a:solidFill>
                  <a:prstClr val="black"/>
                </a:solidFill>
              </a:rPr>
              <a:t>      (Kippschalter in Mittelposition bringen)</a:t>
            </a:r>
          </a:p>
          <a:p>
            <a:pPr lvl="1"/>
            <a:endParaRPr lang="de-DE" sz="1200" dirty="0">
              <a:solidFill>
                <a:prstClr val="black"/>
              </a:solidFill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de-DE" sz="1200" dirty="0">
                <a:solidFill>
                  <a:prstClr val="black"/>
                </a:solidFill>
              </a:rPr>
              <a:t>Beim ersten Benutzen eines Arbeitsgerätes sollte man die ersten Arbeitsschritte der Maschine manuell nacheinander durchführen. </a:t>
            </a:r>
          </a:p>
          <a:p>
            <a:pPr lvl="0"/>
            <a:endParaRPr lang="de-DE" sz="1200" dirty="0">
              <a:solidFill>
                <a:prstClr val="black"/>
              </a:solidFill>
            </a:endParaRPr>
          </a:p>
          <a:p>
            <a:pPr lvl="0"/>
            <a:r>
              <a:rPr lang="de-DE" sz="1200" dirty="0">
                <a:solidFill>
                  <a:prstClr val="black"/>
                </a:solidFill>
              </a:rPr>
              <a:t>Beispiel: </a:t>
            </a:r>
          </a:p>
          <a:p>
            <a:pPr marL="171450" lvl="0" indent="-171450">
              <a:buFontTx/>
              <a:buChar char="-"/>
            </a:pPr>
            <a:r>
              <a:rPr lang="de-DE" sz="1200" dirty="0">
                <a:solidFill>
                  <a:prstClr val="black"/>
                </a:solidFill>
              </a:rPr>
              <a:t>Kreiselegge auf die gewünschte Arbeitstiefe absenken</a:t>
            </a:r>
          </a:p>
          <a:p>
            <a:pPr marL="171450" lvl="0" indent="-171450">
              <a:buFontTx/>
              <a:buChar char="-"/>
            </a:pPr>
            <a:r>
              <a:rPr lang="de-DE" sz="1200" dirty="0">
                <a:solidFill>
                  <a:prstClr val="black"/>
                </a:solidFill>
              </a:rPr>
              <a:t>Zapfwelle einschalten</a:t>
            </a:r>
          </a:p>
          <a:p>
            <a:pPr marL="171450" lvl="0" indent="-171450">
              <a:buFontTx/>
              <a:buChar char="-"/>
            </a:pPr>
            <a:r>
              <a:rPr lang="de-DE" sz="1200" dirty="0">
                <a:solidFill>
                  <a:prstClr val="black"/>
                </a:solidFill>
              </a:rPr>
              <a:t>Motordrehzahlspeicher aktivieren</a:t>
            </a:r>
          </a:p>
          <a:p>
            <a:pPr marL="171450" lvl="0" indent="-171450">
              <a:buFontTx/>
              <a:buChar char="-"/>
            </a:pPr>
            <a:r>
              <a:rPr lang="de-DE" sz="1200" dirty="0">
                <a:solidFill>
                  <a:prstClr val="black"/>
                </a:solidFill>
              </a:rPr>
              <a:t>Usw.</a:t>
            </a:r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49" t="66087" r="16973"/>
          <a:stretch/>
        </p:blipFill>
        <p:spPr>
          <a:xfrm>
            <a:off x="4028661" y="4150218"/>
            <a:ext cx="6261652" cy="2325757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5973" y="4767456"/>
            <a:ext cx="256054" cy="304826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0651" y="4767456"/>
            <a:ext cx="256054" cy="304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71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Aufnahme CLAAS Sequenz </a:t>
            </a:r>
            <a:r>
              <a:rPr lang="de-DE" dirty="0" err="1" smtClean="0"/>
              <a:t>Managment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36</a:t>
            </a:fld>
            <a:endParaRPr lang="de-DE" sz="800" dirty="0">
              <a:solidFill>
                <a:prstClr val="black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4" y="980414"/>
            <a:ext cx="2981202" cy="5407621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7518" y="980414"/>
            <a:ext cx="2914141" cy="5395428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4064000" y="5509945"/>
            <a:ext cx="334288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200" dirty="0" smtClean="0">
                <a:solidFill>
                  <a:srgbClr val="000000"/>
                </a:solidFill>
                <a:latin typeface="Arial" panose="020B0604020202020204" pitchFamily="34" charset="0"/>
              </a:rPr>
              <a:t>CLAAS Sequenz </a:t>
            </a:r>
            <a:r>
              <a:rPr lang="de-DE" sz="1200" dirty="0" err="1" smtClean="0">
                <a:solidFill>
                  <a:srgbClr val="000000"/>
                </a:solidFill>
                <a:latin typeface="Arial" panose="020B0604020202020204" pitchFamily="34" charset="0"/>
              </a:rPr>
              <a:t>Managment</a:t>
            </a:r>
            <a:endParaRPr lang="de-DE" sz="1200" dirty="0" smtClean="0">
              <a:solidFill>
                <a:srgbClr val="000000"/>
              </a:solidFill>
              <a:latin typeface="Arial" panose="020B0604020202020204" pitchFamily="34" charset="0"/>
              <a:hlinkClick r:id="rId4"/>
            </a:endParaRPr>
          </a:p>
          <a:p>
            <a:r>
              <a:rPr lang="de-DE" sz="1100" dirty="0" smtClean="0">
                <a:solidFill>
                  <a:srgbClr val="000000"/>
                </a:solidFill>
                <a:latin typeface="Arial" panose="020B0604020202020204" pitchFamily="34" charset="0"/>
                <a:hlinkClick r:id="rId4"/>
              </a:rPr>
              <a:t>https</a:t>
            </a:r>
            <a:r>
              <a:rPr lang="de-DE" sz="1100" dirty="0">
                <a:solidFill>
                  <a:srgbClr val="000000"/>
                </a:solidFill>
                <a:latin typeface="Arial" panose="020B0604020202020204" pitchFamily="34" charset="0"/>
                <a:hlinkClick r:id="rId4"/>
              </a:rPr>
              <a:t>://www.youtube.com/watch?v=fNTrOViRU9U</a:t>
            </a:r>
            <a:r>
              <a:rPr lang="de-DE" dirty="0">
                <a:hlinkClick r:id="rId4"/>
              </a:rPr>
              <a:t> </a:t>
            </a:r>
            <a:endParaRPr lang="de-DE" dirty="0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4830" y="5545517"/>
            <a:ext cx="579170" cy="579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605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Dynamische Lenkung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de-DE" sz="800" dirty="0">
              <a:solidFill>
                <a:prstClr val="black"/>
              </a:solidFill>
            </a:endParaRPr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494" y="1288091"/>
            <a:ext cx="2834886" cy="5029636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540" y="5434555"/>
            <a:ext cx="736794" cy="64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94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6103938" algn="l"/>
                <a:tab pos="6186488" algn="l"/>
              </a:tabLst>
            </a:pPr>
            <a:r>
              <a:rPr lang="de-DE" altLang="de-DE" smtClean="0"/>
              <a:t>Dynamische Lenkung</a:t>
            </a:r>
          </a:p>
        </p:txBody>
      </p:sp>
      <p:sp>
        <p:nvSpPr>
          <p:cNvPr id="57347" name="Rectangle 22"/>
          <p:cNvSpPr>
            <a:spLocks noChangeArrowheads="1"/>
          </p:cNvSpPr>
          <p:nvPr/>
        </p:nvSpPr>
        <p:spPr bwMode="auto">
          <a:xfrm>
            <a:off x="6173789" y="908051"/>
            <a:ext cx="4681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92175" indent="-892175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		    </a:t>
            </a:r>
          </a:p>
        </p:txBody>
      </p:sp>
      <p:sp>
        <p:nvSpPr>
          <p:cNvPr id="57348" name="Rectangle 27"/>
          <p:cNvSpPr>
            <a:spLocks noChangeArrowheads="1"/>
          </p:cNvSpPr>
          <p:nvPr/>
        </p:nvSpPr>
        <p:spPr bwMode="auto">
          <a:xfrm>
            <a:off x="6172201" y="5281614"/>
            <a:ext cx="4748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 	</a:t>
            </a:r>
          </a:p>
        </p:txBody>
      </p:sp>
      <p:sp>
        <p:nvSpPr>
          <p:cNvPr id="57349" name="Line 47"/>
          <p:cNvSpPr>
            <a:spLocks noChangeShapeType="1"/>
          </p:cNvSpPr>
          <p:nvPr/>
        </p:nvSpPr>
        <p:spPr bwMode="auto">
          <a:xfrm>
            <a:off x="7319963" y="908051"/>
            <a:ext cx="0" cy="32416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7350" name="Textfeld 48"/>
          <p:cNvSpPr txBox="1">
            <a:spLocks noChangeArrowheads="1"/>
          </p:cNvSpPr>
          <p:nvPr/>
        </p:nvSpPr>
        <p:spPr bwMode="auto">
          <a:xfrm>
            <a:off x="7275513" y="4714876"/>
            <a:ext cx="4024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>
                <a:solidFill>
                  <a:prstClr val="black"/>
                </a:solidFill>
                <a:cs typeface="Arial" panose="020B0604020202020204" pitchFamily="34" charset="0"/>
              </a:rPr>
              <a:t>  </a:t>
            </a:r>
          </a:p>
        </p:txBody>
      </p:sp>
      <p:sp>
        <p:nvSpPr>
          <p:cNvPr id="8" name="Textplatzhalter 6"/>
          <p:cNvSpPr txBox="1">
            <a:spLocks/>
          </p:cNvSpPr>
          <p:nvPr/>
        </p:nvSpPr>
        <p:spPr>
          <a:xfrm>
            <a:off x="1394037" y="1208620"/>
            <a:ext cx="5097463" cy="4170363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800"/>
              </a:spcAft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449263" indent="-239713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650875" indent="-200025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847725" indent="-195263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13049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17621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22193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26765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Drei Modi der dynamischen Lenkung </a:t>
            </a:r>
          </a:p>
          <a:p>
            <a:pPr>
              <a:defRPr/>
            </a:pPr>
            <a:endParaRPr lang="de-DE" sz="1200" kern="0" dirty="0">
              <a:solidFill>
                <a:prstClr val="black"/>
              </a:solidFill>
              <a:latin typeface="Arial"/>
              <a:cs typeface="Arial"/>
            </a:endParaRP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Lenkwinkelabhängiger Modus (2 Stufen)</a:t>
            </a:r>
          </a:p>
          <a:p>
            <a:pPr marL="711200" lvl="3" indent="-171450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Reduzierung der Lenkübersetzung im geradeauslauf</a:t>
            </a:r>
          </a:p>
          <a:p>
            <a:pPr marL="711200" lvl="3" indent="-171450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Je stärker eingeschlagen wird, desto schneller die Lenkung</a:t>
            </a:r>
          </a:p>
          <a:p>
            <a:pPr marL="711200" lvl="3" indent="-171450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Deckt 90 % aller Tätigkeiten ab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Geschwindigkeitsabhängiger Modus (2 Stufen)</a:t>
            </a:r>
          </a:p>
          <a:p>
            <a:pPr marL="711200" lvl="3" indent="-171450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Proportionale Reduzierung der Lenkübersetzung &gt;10 km/h</a:t>
            </a:r>
          </a:p>
          <a:p>
            <a:pPr marL="342900" lvl="1" indent="-342900">
              <a:buFont typeface="+mj-lt"/>
              <a:buAutoNum type="arabicPeriod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Manueller Modus </a:t>
            </a:r>
            <a:r>
              <a:rPr lang="de-DE" sz="1200" kern="0" dirty="0" smtClean="0">
                <a:solidFill>
                  <a:prstClr val="black"/>
                </a:solidFill>
                <a:latin typeface="Arial"/>
                <a:cs typeface="Arial"/>
              </a:rPr>
              <a:t>(3 </a:t>
            </a: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Stufen)</a:t>
            </a:r>
          </a:p>
          <a:p>
            <a:pPr marL="711200" lvl="3" indent="-171450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Feste Lenkübersetzung </a:t>
            </a:r>
            <a:r>
              <a:rPr lang="de-DE" sz="1200" kern="0" dirty="0" smtClean="0">
                <a:solidFill>
                  <a:prstClr val="black"/>
                </a:solidFill>
                <a:latin typeface="Arial"/>
                <a:cs typeface="Arial"/>
              </a:rPr>
              <a:t>in 3 Stufen </a:t>
            </a: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einstellbar</a:t>
            </a:r>
          </a:p>
        </p:txBody>
      </p:sp>
      <p:pic>
        <p:nvPicPr>
          <p:cNvPr id="57352" name="Grafik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6857" y="2106350"/>
            <a:ext cx="3573462" cy="237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648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Aktivierung dynamische Lenkung</a:t>
            </a:r>
          </a:p>
        </p:txBody>
      </p:sp>
      <p:pic>
        <p:nvPicPr>
          <p:cNvPr id="59396" name="Inhaltsplatzhalt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29" y="1266600"/>
            <a:ext cx="2568757" cy="1712504"/>
          </a:xfrm>
        </p:spPr>
      </p:pic>
      <p:sp>
        <p:nvSpPr>
          <p:cNvPr id="5939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9AAE820-D84A-43E2-82CC-3EAF71742FBA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39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59398" name="Textfeld 5"/>
          <p:cNvSpPr txBox="1">
            <a:spLocks noChangeArrowheads="1"/>
          </p:cNvSpPr>
          <p:nvPr/>
        </p:nvSpPr>
        <p:spPr bwMode="auto">
          <a:xfrm>
            <a:off x="1429607" y="3254587"/>
            <a:ext cx="8943975" cy="2678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Die dynamische Lenkung ist bei Geschwindigkeiten von 0 – 18 km/h verfügbar. 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Zum aktivieren der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dyn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. Lenkung muss Taster (1) bei stehendem Traktor gedrückt werden. 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Taster (1) leuchtet konstant grün.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Taster (2) muss für 5 Sekunden gedrückt werden. 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Im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Dashbord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leuchtet Lampe (3) auf </a:t>
            </a:r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 </a:t>
            </a:r>
            <a:r>
              <a:rPr lang="de-DE" altLang="de-DE" dirty="0" err="1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dyn</a:t>
            </a:r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. Lenkung ist aktiv.</a:t>
            </a:r>
          </a:p>
          <a:p>
            <a:endParaRPr lang="de-DE" altLang="de-DE" dirty="0">
              <a:solidFill>
                <a:prstClr val="black"/>
              </a:solidFill>
              <a:cs typeface="Arial"/>
              <a:sym typeface="Wingdings" panose="05000000000000000000" pitchFamily="2" charset="2"/>
            </a:endParaRPr>
          </a:p>
          <a:p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Wird die Geschwindigkeit von 18 km/h überschritten deaktiviert der Schlepper die </a:t>
            </a:r>
            <a:r>
              <a:rPr lang="de-DE" altLang="de-DE" dirty="0" err="1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dyn</a:t>
            </a:r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. Lenkung. Lampe (3) erlischt. 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Steht der Fahrer länger als 5 Sekunden vom Sitz auf oder wird der Schlepper neu gestartet deaktiviert der Schlepper die </a:t>
            </a:r>
            <a:r>
              <a:rPr lang="de-DE" altLang="de-DE" dirty="0" err="1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dyn</a:t>
            </a:r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. Lenkung. </a:t>
            </a:r>
          </a:p>
          <a:p>
            <a:endParaRPr lang="de-DE" altLang="de-DE" dirty="0">
              <a:solidFill>
                <a:prstClr val="black"/>
              </a:solidFill>
              <a:cs typeface="Arial"/>
              <a:sym typeface="Wingdings" panose="05000000000000000000" pitchFamily="2" charset="2"/>
            </a:endParaRPr>
          </a:p>
          <a:p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Um die </a:t>
            </a:r>
            <a:r>
              <a:rPr lang="de-DE" altLang="de-DE" dirty="0" err="1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dyn</a:t>
            </a:r>
            <a:r>
              <a:rPr lang="de-DE" altLang="de-DE" dirty="0">
                <a:solidFill>
                  <a:prstClr val="black"/>
                </a:solidFill>
                <a:cs typeface="Arial"/>
                <a:sym typeface="Wingdings" panose="05000000000000000000" pitchFamily="2" charset="2"/>
              </a:rPr>
              <a:t>. Lenkung erneut zu aktivieren Taster (2) für 3 Sekunden drücken. </a:t>
            </a:r>
          </a:p>
          <a:p>
            <a:endParaRPr lang="de-DE" altLang="de-DE" dirty="0">
              <a:solidFill>
                <a:prstClr val="black"/>
              </a:solidFill>
              <a:cs typeface="Arial"/>
              <a:sym typeface="Wingdings" panose="05000000000000000000" pitchFamily="2" charset="2"/>
            </a:endParaRPr>
          </a:p>
          <a:p>
            <a:r>
              <a:rPr lang="de-DE" altLang="de-DE" b="1" dirty="0">
                <a:solidFill>
                  <a:srgbClr val="FF5A00"/>
                </a:solidFill>
                <a:cs typeface="Arial"/>
                <a:sym typeface="Wingdings" panose="05000000000000000000" pitchFamily="2" charset="2"/>
              </a:rPr>
              <a:t>VORSICHT beim verwenden der dynamischen Lenkung! Kippgefahr!</a:t>
            </a:r>
            <a:r>
              <a:rPr lang="de-DE" altLang="de-DE" dirty="0">
                <a:solidFill>
                  <a:srgbClr val="FF5A00"/>
                </a:solidFill>
                <a:cs typeface="Arial"/>
                <a:sym typeface="Wingdings" panose="05000000000000000000" pitchFamily="2" charset="2"/>
              </a:rPr>
              <a:t> </a:t>
            </a:r>
          </a:p>
          <a:p>
            <a:endParaRPr lang="de-DE" altLang="de-DE" dirty="0">
              <a:solidFill>
                <a:prstClr val="black"/>
              </a:solidFill>
              <a:cs typeface="Arial"/>
            </a:endParaRPr>
          </a:p>
        </p:txBody>
      </p:sp>
      <p:pic>
        <p:nvPicPr>
          <p:cNvPr id="59399" name="Grafik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1" t="43622" r="12" b="-2"/>
          <a:stretch>
            <a:fillRect/>
          </a:stretch>
        </p:blipFill>
        <p:spPr bwMode="auto">
          <a:xfrm>
            <a:off x="7971500" y="1266600"/>
            <a:ext cx="2755900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400" name="Oval 5"/>
          <p:cNvSpPr>
            <a:spLocks noChangeArrowheads="1"/>
          </p:cNvSpPr>
          <p:nvPr/>
        </p:nvSpPr>
        <p:spPr bwMode="auto">
          <a:xfrm rot="60000">
            <a:off x="6263110" y="1957436"/>
            <a:ext cx="209550" cy="204787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  <a:endParaRPr lang="de-DE" altLang="de-DE" sz="11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59401" name="Oval 5"/>
          <p:cNvSpPr>
            <a:spLocks noChangeArrowheads="1"/>
          </p:cNvSpPr>
          <p:nvPr/>
        </p:nvSpPr>
        <p:spPr bwMode="auto">
          <a:xfrm rot="60000">
            <a:off x="8760193" y="1915317"/>
            <a:ext cx="211137" cy="204788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 dirty="0">
                <a:solidFill>
                  <a:prstClr val="black"/>
                </a:solidFill>
                <a:cs typeface="Arial" panose="020B0604020202020204" pitchFamily="34" charset="0"/>
              </a:rPr>
              <a:t>3</a:t>
            </a:r>
            <a:endParaRPr lang="de-DE" altLang="de-DE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1473201" y="1266600"/>
            <a:ext cx="3490913" cy="1728788"/>
            <a:chOff x="200025" y="1085850"/>
            <a:chExt cx="3490913" cy="1728788"/>
          </a:xfrm>
        </p:grpSpPr>
        <p:pic>
          <p:nvPicPr>
            <p:cNvPr id="59397" name="Grafik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707" t="49632" b="16753"/>
            <a:stretch>
              <a:fillRect/>
            </a:stretch>
          </p:blipFill>
          <p:spPr bwMode="auto">
            <a:xfrm>
              <a:off x="200025" y="1085850"/>
              <a:ext cx="3490913" cy="17287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9402" name="Oval 5"/>
            <p:cNvSpPr>
              <a:spLocks noChangeArrowheads="1"/>
            </p:cNvSpPr>
            <p:nvPr/>
          </p:nvSpPr>
          <p:spPr bwMode="auto">
            <a:xfrm rot="60000">
              <a:off x="1841500" y="2109788"/>
              <a:ext cx="209550" cy="204787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35786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Dynamische Lenkung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40</a:t>
            </a:fld>
            <a:endParaRPr lang="de-DE" sz="800">
              <a:solidFill>
                <a:prstClr val="black"/>
              </a:solidFill>
            </a:endParaRPr>
          </a:p>
        </p:txBody>
      </p:sp>
      <p:grpSp>
        <p:nvGrpSpPr>
          <p:cNvPr id="7" name="Gruppieren 6"/>
          <p:cNvGrpSpPr/>
          <p:nvPr/>
        </p:nvGrpSpPr>
        <p:grpSpPr>
          <a:xfrm>
            <a:off x="397934" y="1270818"/>
            <a:ext cx="2830640" cy="5014913"/>
            <a:chOff x="3266419" y="1127126"/>
            <a:chExt cx="2830640" cy="5014913"/>
          </a:xfrm>
        </p:grpSpPr>
        <p:pic>
          <p:nvPicPr>
            <p:cNvPr id="5" name="Inhaltsplatzhalter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gray">
            <a:xfrm>
              <a:off x="3268649" y="1127126"/>
              <a:ext cx="2828410" cy="5014913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 rotWithShape="1">
            <a:blip r:embed="rId3"/>
            <a:srcRect b="43029"/>
            <a:stretch/>
          </p:blipFill>
          <p:spPr>
            <a:xfrm>
              <a:off x="3266419" y="1127126"/>
              <a:ext cx="2830640" cy="2857046"/>
            </a:xfrm>
            <a:prstGeom prst="rect">
              <a:avLst/>
            </a:prstGeom>
          </p:spPr>
        </p:pic>
      </p:grpSp>
      <p:sp>
        <p:nvSpPr>
          <p:cNvPr id="8" name="Textfeld 7"/>
          <p:cNvSpPr txBox="1"/>
          <p:nvPr/>
        </p:nvSpPr>
        <p:spPr>
          <a:xfrm>
            <a:off x="4640218" y="2029869"/>
            <a:ext cx="5910942" cy="1895520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Modus dynamische Lenkung mit fester Lenkübersetzung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Feste Lenkübersetzung: *1,2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Feste Lenkübersetzung: *1,5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Feste Lenkübersetzung: *2,5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600" dirty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957" y="4313713"/>
            <a:ext cx="720000" cy="720000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0957" y="2291227"/>
            <a:ext cx="720000" cy="720000"/>
          </a:xfrm>
          <a:prstGeom prst="rect">
            <a:avLst/>
          </a:prstGeom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588" y="3302470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49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Dynamische Lenkung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41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934" y="1266800"/>
            <a:ext cx="2835186" cy="5022966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4656909" y="2390502"/>
            <a:ext cx="6328954" cy="147533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  <a:t>Dynamische Lenkung mit variabler Lenkübersetzung in Abhängigkeit von der Fahrgeschwindigkeit des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  <a:t>Traktors</a:t>
            </a: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solidFill>
                <a:prstClr val="black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ea typeface="+mj-ea"/>
                <a:cs typeface="Arial" pitchFamily="34" charset="0"/>
              </a:rPr>
              <a:t>Lenkübersetzung nimmt mit zunehmender Fahrgeschwindigkeit zu: *1,2</a:t>
            </a:r>
          </a:p>
          <a:p>
            <a:pPr marL="342900" lvl="0" indent="-34290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Lenkübersetzung </a:t>
            </a: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nimmt mit zunehmender Fahrgeschwindigkeit zu: </a:t>
            </a:r>
            <a:r>
              <a:rPr lang="de-DE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*1,8</a:t>
            </a: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solidFill>
                <a:prstClr val="black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497" y="2983320"/>
            <a:ext cx="720000" cy="72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662" y="4042182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52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Dynamische Lenkung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 smtClean="0">
                <a:solidFill>
                  <a:prstClr val="black"/>
                </a:solidFill>
              </a:rPr>
              <a:pPr>
                <a:defRPr/>
              </a:pPr>
              <a:t>42</a:t>
            </a:fld>
            <a:endParaRPr lang="de-DE" sz="800">
              <a:solidFill>
                <a:prstClr val="black"/>
              </a:solidFill>
            </a:endParaRPr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933" y="1293225"/>
            <a:ext cx="2832783" cy="5022666"/>
          </a:xfrm>
          <a:prstGeom prst="rect">
            <a:avLst/>
          </a:prstGeom>
        </p:spPr>
      </p:pic>
      <p:sp>
        <p:nvSpPr>
          <p:cNvPr id="12" name="Textfeld 11"/>
          <p:cNvSpPr txBox="1"/>
          <p:nvPr/>
        </p:nvSpPr>
        <p:spPr>
          <a:xfrm>
            <a:off x="4558937" y="2397034"/>
            <a:ext cx="5884817" cy="191370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Dynamische Lenkung mit variabler Lenkübersetzung in Abhängigkeit vom Einschlagwinkel der Räder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 smtClean="0">
                <a:latin typeface="Arial" pitchFamily="34" charset="0"/>
                <a:cs typeface="Arial" pitchFamily="34" charset="0"/>
              </a:rPr>
              <a:t>Lenkübersetzung nimmt mit zunehmendem Einschlagwinkel der Räder zu: *1,5</a:t>
            </a: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200" dirty="0" smtClean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de-DE" sz="1200" dirty="0">
                <a:latin typeface="Arial" pitchFamily="34" charset="0"/>
                <a:cs typeface="Arial" pitchFamily="34" charset="0"/>
              </a:rPr>
              <a:t>Lenkübersetzung nimmt mit zunehmendem Einschlagwinkel der Räder zu: </a:t>
            </a:r>
            <a:r>
              <a:rPr lang="de-DE" sz="1200" dirty="0" smtClean="0">
                <a:latin typeface="Arial" pitchFamily="34" charset="0"/>
                <a:cs typeface="Arial" pitchFamily="34" charset="0"/>
              </a:rPr>
              <a:t>*2,5</a:t>
            </a:r>
            <a:endParaRPr lang="de-DE" sz="1200" dirty="0">
              <a:latin typeface="Arial" pitchFamily="34" charset="0"/>
              <a:cs typeface="Arial" pitchFamily="34" charset="0"/>
            </a:endParaRPr>
          </a:p>
          <a:p>
            <a:pPr marL="285750" indent="-285750" defTabSz="228600">
              <a:spcBef>
                <a:spcPts val="400"/>
              </a:spcBef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de-DE" sz="1600" dirty="0" smtClean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72" y="4513943"/>
            <a:ext cx="720000" cy="720000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5572" y="3222171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3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6103938" algn="l"/>
                <a:tab pos="6186488" algn="l"/>
              </a:tabLst>
            </a:pPr>
            <a:r>
              <a:rPr lang="de-DE" altLang="de-DE" dirty="0" smtClean="0"/>
              <a:t>Klimatisierung und Beleuchtung</a:t>
            </a:r>
          </a:p>
        </p:txBody>
      </p:sp>
      <p:sp>
        <p:nvSpPr>
          <p:cNvPr id="28675" name="Rectangle 27"/>
          <p:cNvSpPr>
            <a:spLocks noChangeArrowheads="1"/>
          </p:cNvSpPr>
          <p:nvPr/>
        </p:nvSpPr>
        <p:spPr bwMode="auto">
          <a:xfrm>
            <a:off x="6172201" y="5281614"/>
            <a:ext cx="4748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 	</a:t>
            </a:r>
          </a:p>
        </p:txBody>
      </p:sp>
      <p:sp>
        <p:nvSpPr>
          <p:cNvPr id="28676" name="Line 47"/>
          <p:cNvSpPr>
            <a:spLocks noChangeShapeType="1"/>
          </p:cNvSpPr>
          <p:nvPr/>
        </p:nvSpPr>
        <p:spPr bwMode="auto">
          <a:xfrm>
            <a:off x="7319963" y="908051"/>
            <a:ext cx="0" cy="32416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28677" name="Textfeld 48"/>
          <p:cNvSpPr txBox="1">
            <a:spLocks noChangeArrowheads="1"/>
          </p:cNvSpPr>
          <p:nvPr/>
        </p:nvSpPr>
        <p:spPr bwMode="auto">
          <a:xfrm>
            <a:off x="3697288" y="5242960"/>
            <a:ext cx="40243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>
                <a:solidFill>
                  <a:prstClr val="black"/>
                </a:solidFill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28678" name="Grafik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7" t="13649" r="5673" b="30298"/>
          <a:stretch>
            <a:fillRect/>
          </a:stretch>
        </p:blipFill>
        <p:spPr bwMode="auto">
          <a:xfrm>
            <a:off x="1466322" y="2948560"/>
            <a:ext cx="6410325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9" name="Textfeld 1"/>
          <p:cNvSpPr txBox="1">
            <a:spLocks noChangeArrowheads="1"/>
          </p:cNvSpPr>
          <p:nvPr/>
        </p:nvSpPr>
        <p:spPr bwMode="auto">
          <a:xfrm>
            <a:off x="1377096" y="1189555"/>
            <a:ext cx="442228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 – Klimaanlage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2 – Arbeitsbeleuchtung mit Memory – Funktion (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coming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Home)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3 – Umschaltung Fahrersatzscheinwerfer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4 – Spiegel- und Heckscheibenheizung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5 – Verstellung automatische Weitwinkelspiegel</a:t>
            </a:r>
          </a:p>
        </p:txBody>
      </p:sp>
      <p:sp>
        <p:nvSpPr>
          <p:cNvPr id="28680" name="Oval 5"/>
          <p:cNvSpPr>
            <a:spLocks noChangeArrowheads="1"/>
          </p:cNvSpPr>
          <p:nvPr/>
        </p:nvSpPr>
        <p:spPr bwMode="auto">
          <a:xfrm>
            <a:off x="2444221" y="4401122"/>
            <a:ext cx="144000" cy="1440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>
                <a:solidFill>
                  <a:prstClr val="black"/>
                </a:solidFill>
                <a:cs typeface="Arial" panose="020B0604020202020204" pitchFamily="34" charset="0"/>
              </a:rPr>
              <a:t>1</a:t>
            </a:r>
            <a:endParaRPr lang="de-DE" altLang="de-DE" sz="11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8681" name="Oval 5"/>
          <p:cNvSpPr>
            <a:spLocks noChangeArrowheads="1"/>
          </p:cNvSpPr>
          <p:nvPr/>
        </p:nvSpPr>
        <p:spPr bwMode="auto">
          <a:xfrm>
            <a:off x="4582583" y="4167759"/>
            <a:ext cx="144000" cy="1440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  <a:endParaRPr lang="de-DE" altLang="de-DE" sz="11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8682" name="Oval 5"/>
          <p:cNvSpPr>
            <a:spLocks noChangeArrowheads="1"/>
          </p:cNvSpPr>
          <p:nvPr/>
        </p:nvSpPr>
        <p:spPr bwMode="auto">
          <a:xfrm>
            <a:off x="6035146" y="3489897"/>
            <a:ext cx="144000" cy="1440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>
                <a:solidFill>
                  <a:prstClr val="black"/>
                </a:solidFill>
                <a:cs typeface="Arial" panose="020B0604020202020204" pitchFamily="34" charset="0"/>
              </a:rPr>
              <a:t>3</a:t>
            </a:r>
            <a:endParaRPr lang="de-DE" altLang="de-DE" sz="11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8683" name="Oval 5"/>
          <p:cNvSpPr>
            <a:spLocks noChangeArrowheads="1"/>
          </p:cNvSpPr>
          <p:nvPr/>
        </p:nvSpPr>
        <p:spPr bwMode="auto">
          <a:xfrm>
            <a:off x="7124171" y="3374009"/>
            <a:ext cx="144000" cy="1440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>
                <a:solidFill>
                  <a:prstClr val="black"/>
                </a:solidFill>
                <a:cs typeface="Arial" panose="020B0604020202020204" pitchFamily="34" charset="0"/>
              </a:rPr>
              <a:t>4</a:t>
            </a:r>
            <a:endParaRPr lang="de-DE" altLang="de-DE" sz="11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28684" name="Oval 5"/>
          <p:cNvSpPr>
            <a:spLocks noChangeArrowheads="1"/>
          </p:cNvSpPr>
          <p:nvPr/>
        </p:nvSpPr>
        <p:spPr bwMode="auto">
          <a:xfrm>
            <a:off x="6355821" y="4664647"/>
            <a:ext cx="144000" cy="1440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>
                <a:solidFill>
                  <a:prstClr val="black"/>
                </a:solidFill>
                <a:cs typeface="Arial" panose="020B0604020202020204" pitchFamily="34" charset="0"/>
              </a:rPr>
              <a:t>5</a:t>
            </a:r>
            <a:endParaRPr lang="de-DE" altLang="de-DE" sz="110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62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44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Klimaanlage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sp>
        <p:nvSpPr>
          <p:cNvPr id="5" name="Inhaltsplatzhalter 4"/>
          <p:cNvSpPr>
            <a:spLocks noGrp="1"/>
          </p:cNvSpPr>
          <p:nvPr>
            <p:ph sz="quarter" idx="17"/>
          </p:nvPr>
        </p:nvSpPr>
        <p:spPr>
          <a:xfrm>
            <a:off x="1774825" y="1016002"/>
            <a:ext cx="8642350" cy="646331"/>
          </a:xfrm>
        </p:spPr>
        <p:txBody>
          <a:bodyPr>
            <a:spAutoFit/>
          </a:bodyPr>
          <a:lstStyle/>
          <a:p>
            <a:r>
              <a:rPr lang="de-DE" dirty="0" smtClean="0"/>
              <a:t>Zwei Varianten:</a:t>
            </a:r>
          </a:p>
          <a:p>
            <a:r>
              <a:rPr lang="de-DE" dirty="0" smtClean="0"/>
              <a:t>Manuelle Klimaanlage														Klimaautomatik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3140" y="1686970"/>
            <a:ext cx="4034035" cy="3230061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825" y="1686970"/>
            <a:ext cx="4037576" cy="3230061"/>
          </a:xfrm>
          <a:prstGeom prst="rect">
            <a:avLst/>
          </a:prstGeom>
        </p:spPr>
      </p:pic>
      <p:sp>
        <p:nvSpPr>
          <p:cNvPr id="8" name="Textfeld 7"/>
          <p:cNvSpPr txBox="1"/>
          <p:nvPr/>
        </p:nvSpPr>
        <p:spPr>
          <a:xfrm>
            <a:off x="1774827" y="5053339"/>
            <a:ext cx="4037575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Die manuelle Klimaanlage kann nur eine Automatikfunktion steuern:</a:t>
            </a:r>
          </a:p>
          <a:p>
            <a:pPr marL="628650" lvl="1" indent="-17145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Chemical Modus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6383139" y="5053341"/>
            <a:ext cx="4034035" cy="120032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Die Klimaautomatik kann drei Automatikfunktionen steuern:</a:t>
            </a:r>
          </a:p>
          <a:p>
            <a:pPr marL="628650" lvl="1" indent="-17145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Automatik Modus</a:t>
            </a:r>
          </a:p>
          <a:p>
            <a:pPr marL="628650" lvl="1" indent="-17145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Enteisungsmodus</a:t>
            </a:r>
          </a:p>
          <a:p>
            <a:pPr marL="628650" lvl="1" indent="-17145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Chemical Modus</a:t>
            </a:r>
          </a:p>
        </p:txBody>
      </p:sp>
    </p:spTree>
    <p:extLst>
      <p:ext uri="{BB962C8B-B14F-4D97-AF65-F5344CB8AC3E}">
        <p14:creationId xmlns:p14="http://schemas.microsoft.com/office/powerpoint/2010/main" val="4004798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45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Manuelle Klimaanlage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8" name="Inhaltsplatzhalter 7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1779607" y="1101822"/>
          <a:ext cx="3614438" cy="2516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3563478382"/>
                    </a:ext>
                  </a:extLst>
                </a:gridCol>
                <a:gridCol w="3066433">
                  <a:extLst>
                    <a:ext uri="{9D8B030D-6E8A-4147-A177-3AD203B41FA5}">
                      <a16:colId xmlns:a16="http://schemas.microsoft.com/office/drawing/2014/main" val="3423077325"/>
                    </a:ext>
                  </a:extLst>
                </a:gridCol>
              </a:tblGrid>
              <a:tr h="192991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0120622"/>
                  </a:ext>
                </a:extLst>
              </a:tr>
              <a:tr h="32165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Aktivierung/Deaktivierung der Luftkühlung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02968866"/>
                  </a:ext>
                </a:extLst>
              </a:tr>
              <a:tr h="192991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Einstellung der Lufttemperatur 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32890437"/>
                  </a:ext>
                </a:extLst>
              </a:tr>
              <a:tr h="36760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Infosymbol, dass</a:t>
                      </a:r>
                      <a:r>
                        <a:rPr lang="de-DE" sz="1200" baseline="0" dirty="0" smtClean="0"/>
                        <a:t> ein Aktivkohlefilter </a:t>
                      </a:r>
                      <a:r>
                        <a:rPr lang="de-DE" sz="1200" dirty="0" smtClean="0"/>
                        <a:t>der Kat. 3</a:t>
                      </a:r>
                      <a:r>
                        <a:rPr lang="de-DE" sz="1200" baseline="0" dirty="0" smtClean="0"/>
                        <a:t> verbaut ist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4011577"/>
                  </a:ext>
                </a:extLst>
              </a:tr>
              <a:tr h="32165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Warnsymbol, wenn der</a:t>
                      </a:r>
                      <a:r>
                        <a:rPr lang="de-DE" sz="1200" baseline="0" dirty="0" smtClean="0"/>
                        <a:t> </a:t>
                      </a:r>
                      <a:r>
                        <a:rPr lang="de-DE" sz="1200" dirty="0" smtClean="0"/>
                        <a:t>Kabinendruck</a:t>
                      </a:r>
                      <a:r>
                        <a:rPr lang="de-DE" sz="1200" baseline="0" dirty="0" smtClean="0"/>
                        <a:t> nicht korrekt ist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5352543"/>
                  </a:ext>
                </a:extLst>
              </a:tr>
              <a:tr h="192991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Einstellung der Gebläsedrehzahl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1159468"/>
                  </a:ext>
                </a:extLst>
              </a:tr>
              <a:tr h="32165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Zum</a:t>
                      </a:r>
                      <a:r>
                        <a:rPr lang="de-DE" sz="1200" baseline="0" dirty="0" smtClean="0"/>
                        <a:t> aktivieren der </a:t>
                      </a:r>
                      <a:r>
                        <a:rPr lang="de-DE" sz="1200" dirty="0" smtClean="0"/>
                        <a:t>Luftumwälzung in der Kabine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75645887"/>
                  </a:ext>
                </a:extLst>
              </a:tr>
            </a:tbl>
          </a:graphicData>
        </a:graphic>
      </p:graphicFrame>
      <p:grpSp>
        <p:nvGrpSpPr>
          <p:cNvPr id="37" name="Gruppieren 36"/>
          <p:cNvGrpSpPr>
            <a:grpSpLocks noChangeAspect="1"/>
          </p:cNvGrpSpPr>
          <p:nvPr/>
        </p:nvGrpSpPr>
        <p:grpSpPr>
          <a:xfrm>
            <a:off x="5617029" y="1105056"/>
            <a:ext cx="4800146" cy="3840117"/>
            <a:chOff x="250825" y="1346962"/>
            <a:chExt cx="5205095" cy="4164076"/>
          </a:xfrm>
        </p:grpSpPr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0825" y="1346962"/>
              <a:ext cx="5205095" cy="4164076"/>
            </a:xfrm>
            <a:prstGeom prst="rect">
              <a:avLst/>
            </a:prstGeom>
          </p:spPr>
        </p:pic>
        <p:grpSp>
          <p:nvGrpSpPr>
            <p:cNvPr id="36" name="Gruppieren 35"/>
            <p:cNvGrpSpPr/>
            <p:nvPr/>
          </p:nvGrpSpPr>
          <p:grpSpPr>
            <a:xfrm>
              <a:off x="1271924" y="2304288"/>
              <a:ext cx="2936329" cy="1329390"/>
              <a:chOff x="1271924" y="2304288"/>
              <a:chExt cx="2936329" cy="1329390"/>
            </a:xfrm>
          </p:grpSpPr>
          <p:cxnSp>
            <p:nvCxnSpPr>
              <p:cNvPr id="24" name="Gerader Verbinder 23"/>
              <p:cNvCxnSpPr>
                <a:endCxn id="17" idx="4"/>
              </p:cNvCxnSpPr>
              <p:nvPr/>
            </p:nvCxnSpPr>
            <p:spPr>
              <a:xfrm flipH="1">
                <a:off x="4068914" y="2304288"/>
                <a:ext cx="139339" cy="594160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Gerader Verbinder 10"/>
              <p:cNvCxnSpPr>
                <a:endCxn id="10" idx="0"/>
              </p:cNvCxnSpPr>
              <p:nvPr/>
            </p:nvCxnSpPr>
            <p:spPr>
              <a:xfrm>
                <a:off x="1328928" y="2444496"/>
                <a:ext cx="82334" cy="177484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Gerader Verbinder 17"/>
              <p:cNvCxnSpPr/>
              <p:nvPr/>
            </p:nvCxnSpPr>
            <p:spPr>
              <a:xfrm>
                <a:off x="2268669" y="2365248"/>
                <a:ext cx="108049" cy="254525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Gerader Verbinder 18"/>
              <p:cNvCxnSpPr/>
              <p:nvPr/>
            </p:nvCxnSpPr>
            <p:spPr>
              <a:xfrm flipH="1">
                <a:off x="3080834" y="2444496"/>
                <a:ext cx="149422" cy="175277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Gerader Verbinder 20"/>
              <p:cNvCxnSpPr/>
              <p:nvPr/>
            </p:nvCxnSpPr>
            <p:spPr>
              <a:xfrm>
                <a:off x="3540106" y="2900655"/>
                <a:ext cx="139338" cy="733023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Gerader Verbinder 22"/>
              <p:cNvCxnSpPr>
                <a:stCxn id="12" idx="4"/>
              </p:cNvCxnSpPr>
              <p:nvPr/>
            </p:nvCxnSpPr>
            <p:spPr>
              <a:xfrm>
                <a:off x="1926132" y="2900654"/>
                <a:ext cx="143136" cy="726928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" name="Ellipse 15"/>
              <p:cNvSpPr/>
              <p:nvPr/>
            </p:nvSpPr>
            <p:spPr>
              <a:xfrm>
                <a:off x="3382418" y="2609557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5</a:t>
                </a: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1786794" y="2621979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1271924" y="2621980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1</a:t>
                </a:r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2268669" y="2621979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3</a:t>
                </a:r>
              </a:p>
            </p:txBody>
          </p:sp>
          <p:sp>
            <p:nvSpPr>
              <p:cNvPr id="15" name="Ellipse 14"/>
              <p:cNvSpPr/>
              <p:nvPr/>
            </p:nvSpPr>
            <p:spPr>
              <a:xfrm>
                <a:off x="2885109" y="2621979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3929576" y="2619773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6</a:t>
                </a:r>
              </a:p>
            </p:txBody>
          </p:sp>
        </p:grpSp>
      </p:grpSp>
      <p:pic>
        <p:nvPicPr>
          <p:cNvPr id="5" name="Grafik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4825" y="3831377"/>
            <a:ext cx="1935026" cy="2464676"/>
          </a:xfrm>
          <a:prstGeom prst="rect">
            <a:avLst/>
          </a:prstGeom>
        </p:spPr>
      </p:pic>
      <p:graphicFrame>
        <p:nvGraphicFramePr>
          <p:cNvPr id="6" name="Tabelle 5"/>
          <p:cNvGraphicFramePr>
            <a:graphicFrameLocks noGrp="1"/>
          </p:cNvGraphicFramePr>
          <p:nvPr>
            <p:extLst/>
          </p:nvPr>
        </p:nvGraphicFramePr>
        <p:xfrm>
          <a:off x="3905916" y="5178735"/>
          <a:ext cx="3828966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2121588337"/>
                    </a:ext>
                  </a:extLst>
                </a:gridCol>
                <a:gridCol w="3280961">
                  <a:extLst>
                    <a:ext uri="{9D8B030D-6E8A-4147-A177-3AD203B41FA5}">
                      <a16:colId xmlns:a16="http://schemas.microsoft.com/office/drawing/2014/main" val="141224991"/>
                    </a:ext>
                  </a:extLst>
                </a:gridCol>
              </a:tblGrid>
              <a:tr h="22990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Richtung des Luftstroms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60722138"/>
                  </a:ext>
                </a:extLst>
              </a:tr>
              <a:tr h="22990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I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Zum Fahrer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5077582"/>
                  </a:ext>
                </a:extLst>
              </a:tr>
              <a:tr h="22990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II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Zur Windschutzscheibe und zum Fahrer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0692910"/>
                  </a:ext>
                </a:extLst>
              </a:tr>
              <a:tr h="22990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III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Zur Windschutzscheibe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6070915"/>
                  </a:ext>
                </a:extLst>
              </a:tr>
            </a:tbl>
          </a:graphicData>
        </a:graphic>
      </p:graphicFrame>
      <p:sp useBgFill="1">
        <p:nvSpPr>
          <p:cNvPr id="7" name="Rechteck 6"/>
          <p:cNvSpPr/>
          <p:nvPr/>
        </p:nvSpPr>
        <p:spPr>
          <a:xfrm rot="975059">
            <a:off x="2949188" y="3814442"/>
            <a:ext cx="318718" cy="5338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940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46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Klimaautomatik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7210700" y="1417320"/>
          <a:ext cx="3212299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40500945"/>
                    </a:ext>
                  </a:extLst>
                </a:gridCol>
                <a:gridCol w="2664294">
                  <a:extLst>
                    <a:ext uri="{9D8B030D-6E8A-4147-A177-3AD203B41FA5}">
                      <a16:colId xmlns:a16="http://schemas.microsoft.com/office/drawing/2014/main" val="87865421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2300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Ein-/Ausschalten des Bedienpanels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858846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2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Steuerung des Luftstroms bzw.</a:t>
                      </a:r>
                    </a:p>
                    <a:p>
                      <a:r>
                        <a:rPr lang="de-DE" sz="1200" dirty="0" smtClean="0"/>
                        <a:t>Enteisungsmodus an / aus</a:t>
                      </a:r>
                    </a:p>
                    <a:p>
                      <a:r>
                        <a:rPr lang="de-DE" sz="1200" dirty="0" smtClean="0"/>
                        <a:t>(länger als 2s drücken)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493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3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Aktivierung Automatikmodus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131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4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Verringerung der Gebläsestärke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154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5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Verringerung Lufttemperatur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3250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6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/>
                        <a:t>Display des Bedienfelds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9761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7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Aktivierung und Einstellung der Luftumwälzung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6130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8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Anzeige der Außentemperatur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41720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9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Aktivierung oder Deaktivierung der Luftkühlung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52840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Erhöhung der Gebläsestärke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80281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11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Erhöhung Lufttemperatur</a:t>
                      </a:r>
                      <a:endParaRPr lang="de-DE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334795"/>
                  </a:ext>
                </a:extLst>
              </a:tr>
            </a:tbl>
          </a:graphicData>
        </a:graphic>
      </p:graphicFrame>
      <p:grpSp>
        <p:nvGrpSpPr>
          <p:cNvPr id="44" name="Gruppieren 43"/>
          <p:cNvGrpSpPr/>
          <p:nvPr/>
        </p:nvGrpSpPr>
        <p:grpSpPr>
          <a:xfrm>
            <a:off x="1774824" y="1271704"/>
            <a:ext cx="5017862" cy="4166205"/>
            <a:chOff x="250824" y="1271702"/>
            <a:chExt cx="5017862" cy="4166205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0824" y="1420093"/>
              <a:ext cx="5017862" cy="4017814"/>
            </a:xfrm>
            <a:prstGeom prst="rect">
              <a:avLst/>
            </a:prstGeom>
          </p:spPr>
        </p:pic>
        <p:grpSp>
          <p:nvGrpSpPr>
            <p:cNvPr id="42" name="Gruppieren 41"/>
            <p:cNvGrpSpPr/>
            <p:nvPr/>
          </p:nvGrpSpPr>
          <p:grpSpPr>
            <a:xfrm>
              <a:off x="375807" y="1271702"/>
              <a:ext cx="4783928" cy="3271696"/>
              <a:chOff x="375808" y="1271702"/>
              <a:chExt cx="4783928" cy="3271696"/>
            </a:xfrm>
          </p:grpSpPr>
          <p:cxnSp>
            <p:nvCxnSpPr>
              <p:cNvPr id="15" name="Gerader Verbinder 14"/>
              <p:cNvCxnSpPr>
                <a:stCxn id="14" idx="5"/>
              </p:cNvCxnSpPr>
              <p:nvPr/>
            </p:nvCxnSpPr>
            <p:spPr>
              <a:xfrm>
                <a:off x="1885321" y="1509566"/>
                <a:ext cx="319348" cy="385023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r Verbinder 23"/>
              <p:cNvCxnSpPr/>
              <p:nvPr/>
            </p:nvCxnSpPr>
            <p:spPr>
              <a:xfrm>
                <a:off x="654483" y="1930925"/>
                <a:ext cx="235533" cy="29141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Gerader Verbinder 25"/>
              <p:cNvCxnSpPr/>
              <p:nvPr/>
            </p:nvCxnSpPr>
            <p:spPr>
              <a:xfrm>
                <a:off x="654483" y="2557730"/>
                <a:ext cx="186765" cy="62228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Gerader Verbinder 27"/>
              <p:cNvCxnSpPr/>
              <p:nvPr/>
            </p:nvCxnSpPr>
            <p:spPr>
              <a:xfrm>
                <a:off x="654483" y="3186508"/>
                <a:ext cx="186765" cy="62228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Gerader Verbinder 28"/>
              <p:cNvCxnSpPr/>
              <p:nvPr/>
            </p:nvCxnSpPr>
            <p:spPr>
              <a:xfrm>
                <a:off x="654487" y="3821213"/>
                <a:ext cx="235529" cy="93407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Gerader Verbinder 30"/>
              <p:cNvCxnSpPr/>
              <p:nvPr/>
            </p:nvCxnSpPr>
            <p:spPr>
              <a:xfrm>
                <a:off x="627963" y="4449991"/>
                <a:ext cx="235529" cy="93407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r Verbinder 31"/>
              <p:cNvCxnSpPr/>
              <p:nvPr/>
            </p:nvCxnSpPr>
            <p:spPr>
              <a:xfrm flipV="1">
                <a:off x="4622035" y="1941292"/>
                <a:ext cx="256300" cy="38128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Gerader Verbinder 33"/>
              <p:cNvCxnSpPr/>
              <p:nvPr/>
            </p:nvCxnSpPr>
            <p:spPr>
              <a:xfrm flipV="1">
                <a:off x="4622035" y="2560294"/>
                <a:ext cx="232807" cy="59664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r Verbinder 36"/>
              <p:cNvCxnSpPr/>
              <p:nvPr/>
            </p:nvCxnSpPr>
            <p:spPr>
              <a:xfrm flipV="1">
                <a:off x="4622035" y="3210608"/>
                <a:ext cx="280550" cy="47496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r Verbinder 38"/>
              <p:cNvCxnSpPr/>
              <p:nvPr/>
            </p:nvCxnSpPr>
            <p:spPr>
              <a:xfrm flipV="1">
                <a:off x="4622035" y="3825006"/>
                <a:ext cx="260427" cy="89614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Gerader Verbinder 40"/>
              <p:cNvCxnSpPr/>
              <p:nvPr/>
            </p:nvCxnSpPr>
            <p:spPr>
              <a:xfrm flipV="1">
                <a:off x="4608224" y="4453784"/>
                <a:ext cx="260427" cy="89614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Ellipse 8"/>
              <p:cNvSpPr/>
              <p:nvPr/>
            </p:nvSpPr>
            <p:spPr>
              <a:xfrm>
                <a:off x="375809" y="2398555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2</a:t>
                </a:r>
              </a:p>
            </p:txBody>
          </p:sp>
          <p:sp>
            <p:nvSpPr>
              <p:cNvPr id="10" name="Ellipse 9"/>
              <p:cNvSpPr/>
              <p:nvPr/>
            </p:nvSpPr>
            <p:spPr>
              <a:xfrm>
                <a:off x="375808" y="1785976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1</a:t>
                </a: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375810" y="3017250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3</a:t>
                </a: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375811" y="3635945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4</a:t>
                </a:r>
              </a:p>
            </p:txBody>
          </p:sp>
          <p:sp>
            <p:nvSpPr>
              <p:cNvPr id="13" name="Ellipse 12"/>
              <p:cNvSpPr/>
              <p:nvPr/>
            </p:nvSpPr>
            <p:spPr>
              <a:xfrm>
                <a:off x="375812" y="4254640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5</a:t>
                </a:r>
              </a:p>
            </p:txBody>
          </p:sp>
          <p:sp>
            <p:nvSpPr>
              <p:cNvPr id="14" name="Ellipse 13"/>
              <p:cNvSpPr/>
              <p:nvPr/>
            </p:nvSpPr>
            <p:spPr>
              <a:xfrm>
                <a:off x="1647457" y="1271702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6</a:t>
                </a:r>
              </a:p>
            </p:txBody>
          </p:sp>
          <p:sp>
            <p:nvSpPr>
              <p:cNvPr id="17" name="Ellipse 16"/>
              <p:cNvSpPr/>
              <p:nvPr/>
            </p:nvSpPr>
            <p:spPr>
              <a:xfrm>
                <a:off x="4881061" y="1779857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7</a:t>
                </a:r>
              </a:p>
            </p:txBody>
          </p:sp>
          <p:sp>
            <p:nvSpPr>
              <p:cNvPr id="18" name="Ellipse 17"/>
              <p:cNvSpPr/>
              <p:nvPr/>
            </p:nvSpPr>
            <p:spPr>
              <a:xfrm>
                <a:off x="4878335" y="2398555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8</a:t>
                </a:r>
              </a:p>
            </p:txBody>
          </p:sp>
          <p:sp>
            <p:nvSpPr>
              <p:cNvPr id="19" name="Ellipse 18"/>
              <p:cNvSpPr/>
              <p:nvPr/>
            </p:nvSpPr>
            <p:spPr>
              <a:xfrm>
                <a:off x="4878336" y="3017248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9</a:t>
                </a:r>
              </a:p>
            </p:txBody>
          </p:sp>
          <p:sp>
            <p:nvSpPr>
              <p:cNvPr id="20" name="Ellipse 19"/>
              <p:cNvSpPr/>
              <p:nvPr/>
            </p:nvSpPr>
            <p:spPr>
              <a:xfrm>
                <a:off x="4878337" y="3635945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10</a:t>
                </a:r>
              </a:p>
            </p:txBody>
          </p:sp>
          <p:sp>
            <p:nvSpPr>
              <p:cNvPr id="21" name="Ellipse 20"/>
              <p:cNvSpPr/>
              <p:nvPr/>
            </p:nvSpPr>
            <p:spPr>
              <a:xfrm>
                <a:off x="4878337" y="4254639"/>
                <a:ext cx="278675" cy="278675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11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3609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47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WLP | Working Light Panel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6875647" y="1193844"/>
          <a:ext cx="3541528" cy="40711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1567">
                  <a:extLst>
                    <a:ext uri="{9D8B030D-6E8A-4147-A177-3AD203B41FA5}">
                      <a16:colId xmlns:a16="http://schemas.microsoft.com/office/drawing/2014/main" val="1638444273"/>
                    </a:ext>
                  </a:extLst>
                </a:gridCol>
                <a:gridCol w="2759961">
                  <a:extLst>
                    <a:ext uri="{9D8B030D-6E8A-4147-A177-3AD203B41FA5}">
                      <a16:colId xmlns:a16="http://schemas.microsoft.com/office/drawing/2014/main" val="3552846257"/>
                    </a:ext>
                  </a:extLst>
                </a:gridCol>
              </a:tblGrid>
              <a:tr h="34895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6439616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Ein – Ausschalter WLP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15876355"/>
                  </a:ext>
                </a:extLst>
              </a:tr>
              <a:tr h="581596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Arbeitsscheinwerfer Kabine vorne oben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64518545"/>
                  </a:ext>
                </a:extLst>
              </a:tr>
              <a:tr h="581596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defTabSz="287338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Arbeitsscheinwerfer Motorhaube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4447914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Arbeitsscheinwerfer Handläufe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1762856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defTabSz="287338">
                        <a:spcBef>
                          <a:spcPct val="50000"/>
                        </a:spcBef>
                        <a:buFontTx/>
                        <a:buNone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Rundumleuchte/n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637369"/>
                  </a:ext>
                </a:extLst>
              </a:tr>
              <a:tr h="581596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Arbeitsscheinwerfer Kabine hinten oben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26208183"/>
                  </a:ext>
                </a:extLst>
              </a:tr>
              <a:tr h="581596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Arbeitsscheinwerfer Kotflügel hinten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626150"/>
                  </a:ext>
                </a:extLst>
              </a:tr>
              <a:tr h="34895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Arbeitsscheinwerfer Seiten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4876457"/>
                  </a:ext>
                </a:extLst>
              </a:tr>
            </a:tbl>
          </a:graphicData>
        </a:graphic>
      </p:graphicFrame>
      <p:grpSp>
        <p:nvGrpSpPr>
          <p:cNvPr id="43" name="Gruppieren 42"/>
          <p:cNvGrpSpPr>
            <a:grpSpLocks noChangeAspect="1"/>
          </p:cNvGrpSpPr>
          <p:nvPr/>
        </p:nvGrpSpPr>
        <p:grpSpPr>
          <a:xfrm>
            <a:off x="1774827" y="1185390"/>
            <a:ext cx="4869699" cy="4079631"/>
            <a:chOff x="250825" y="1185388"/>
            <a:chExt cx="6083301" cy="5096335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707" t="4720" r="11667" b="6593"/>
            <a:stretch/>
          </p:blipFill>
          <p:spPr>
            <a:xfrm>
              <a:off x="250825" y="1185388"/>
              <a:ext cx="6083301" cy="5096335"/>
            </a:xfrm>
            <a:prstGeom prst="rect">
              <a:avLst/>
            </a:prstGeom>
            <a:effectLst>
              <a:softEdge rad="31750"/>
            </a:effectLst>
          </p:spPr>
        </p:pic>
        <p:grpSp>
          <p:nvGrpSpPr>
            <p:cNvPr id="41" name="Gruppieren 40"/>
            <p:cNvGrpSpPr/>
            <p:nvPr/>
          </p:nvGrpSpPr>
          <p:grpSpPr>
            <a:xfrm>
              <a:off x="678202" y="2113875"/>
              <a:ext cx="5207725" cy="2891789"/>
              <a:chOff x="678202" y="2113875"/>
              <a:chExt cx="5207725" cy="2891789"/>
            </a:xfrm>
          </p:grpSpPr>
          <p:cxnSp>
            <p:nvCxnSpPr>
              <p:cNvPr id="9" name="Gerader Verbinder 8"/>
              <p:cNvCxnSpPr/>
              <p:nvPr/>
            </p:nvCxnSpPr>
            <p:spPr>
              <a:xfrm>
                <a:off x="678204" y="2113877"/>
                <a:ext cx="560046" cy="0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Gerader Verbinder 21"/>
              <p:cNvCxnSpPr/>
              <p:nvPr/>
            </p:nvCxnSpPr>
            <p:spPr>
              <a:xfrm flipV="1">
                <a:off x="678204" y="3376489"/>
                <a:ext cx="560046" cy="1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Gerader Verbinder 23"/>
              <p:cNvCxnSpPr/>
              <p:nvPr/>
            </p:nvCxnSpPr>
            <p:spPr>
              <a:xfrm>
                <a:off x="678204" y="4191077"/>
                <a:ext cx="560044" cy="1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Gerader Verbinder 26"/>
              <p:cNvCxnSpPr/>
              <p:nvPr/>
            </p:nvCxnSpPr>
            <p:spPr>
              <a:xfrm>
                <a:off x="678202" y="5005664"/>
                <a:ext cx="560048" cy="0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Gerader Verbinder 29"/>
              <p:cNvCxnSpPr/>
              <p:nvPr/>
            </p:nvCxnSpPr>
            <p:spPr>
              <a:xfrm flipV="1">
                <a:off x="5325881" y="3376490"/>
                <a:ext cx="560046" cy="77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Gerader Verbinder 31"/>
              <p:cNvCxnSpPr/>
              <p:nvPr/>
            </p:nvCxnSpPr>
            <p:spPr>
              <a:xfrm>
                <a:off x="5325881" y="4191078"/>
                <a:ext cx="538809" cy="0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Gerader Verbinder 36"/>
              <p:cNvCxnSpPr/>
              <p:nvPr/>
            </p:nvCxnSpPr>
            <p:spPr>
              <a:xfrm>
                <a:off x="5325883" y="5005588"/>
                <a:ext cx="560044" cy="0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Gerader Verbinder 38"/>
              <p:cNvCxnSpPr/>
              <p:nvPr/>
            </p:nvCxnSpPr>
            <p:spPr>
              <a:xfrm>
                <a:off x="3659008" y="2113875"/>
                <a:ext cx="560044" cy="1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4" name="Ellipse 43"/>
          <p:cNvSpPr/>
          <p:nvPr/>
        </p:nvSpPr>
        <p:spPr>
          <a:xfrm>
            <a:off x="1838271" y="1790127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45" name="Ellipse 44"/>
          <p:cNvSpPr/>
          <p:nvPr/>
        </p:nvSpPr>
        <p:spPr>
          <a:xfrm>
            <a:off x="1838271" y="2797662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sp>
        <p:nvSpPr>
          <p:cNvPr id="46" name="Ellipse 45"/>
          <p:cNvSpPr/>
          <p:nvPr/>
        </p:nvSpPr>
        <p:spPr>
          <a:xfrm>
            <a:off x="1832674" y="3440106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3</a:t>
            </a:r>
          </a:p>
        </p:txBody>
      </p:sp>
      <p:sp>
        <p:nvSpPr>
          <p:cNvPr id="47" name="Ellipse 46"/>
          <p:cNvSpPr/>
          <p:nvPr/>
        </p:nvSpPr>
        <p:spPr>
          <a:xfrm>
            <a:off x="1832674" y="4104134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4</a:t>
            </a:r>
          </a:p>
        </p:txBody>
      </p:sp>
      <p:sp>
        <p:nvSpPr>
          <p:cNvPr id="48" name="Ellipse 47"/>
          <p:cNvSpPr/>
          <p:nvPr/>
        </p:nvSpPr>
        <p:spPr>
          <a:xfrm>
            <a:off x="4951405" y="1789309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5</a:t>
            </a:r>
          </a:p>
        </p:txBody>
      </p:sp>
      <p:sp>
        <p:nvSpPr>
          <p:cNvPr id="49" name="Ellipse 48"/>
          <p:cNvSpPr/>
          <p:nvPr/>
        </p:nvSpPr>
        <p:spPr>
          <a:xfrm>
            <a:off x="6287040" y="2800035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6</a:t>
            </a:r>
          </a:p>
        </p:txBody>
      </p:sp>
      <p:sp>
        <p:nvSpPr>
          <p:cNvPr id="50" name="Ellipse 49"/>
          <p:cNvSpPr/>
          <p:nvPr/>
        </p:nvSpPr>
        <p:spPr>
          <a:xfrm>
            <a:off x="6285743" y="3452117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7</a:t>
            </a:r>
          </a:p>
        </p:txBody>
      </p:sp>
      <p:sp>
        <p:nvSpPr>
          <p:cNvPr id="51" name="Ellipse 50"/>
          <p:cNvSpPr/>
          <p:nvPr/>
        </p:nvSpPr>
        <p:spPr>
          <a:xfrm>
            <a:off x="6285743" y="4104195"/>
            <a:ext cx="278675" cy="278675"/>
          </a:xfrm>
          <a:prstGeom prst="ellipse">
            <a:avLst/>
          </a:prstGeom>
          <a:solidFill>
            <a:srgbClr val="FF5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97646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smtClean="0">
                <a:solidFill>
                  <a:srgbClr val="FF5A00"/>
                </a:solidFill>
              </a:rPr>
              <a:t>Übersicht Seitenkonsole</a:t>
            </a:r>
          </a:p>
        </p:txBody>
      </p:sp>
      <p:sp>
        <p:nvSpPr>
          <p:cNvPr id="30725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02BFB30-8FE6-442D-85BE-5531281E69FA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48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30727" name="Textfeld 1"/>
          <p:cNvSpPr txBox="1">
            <a:spLocks noChangeArrowheads="1"/>
          </p:cNvSpPr>
          <p:nvPr/>
        </p:nvSpPr>
        <p:spPr bwMode="auto">
          <a:xfrm>
            <a:off x="1398589" y="4603484"/>
            <a:ext cx="36734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9 – Status Dieselpartikelfilter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10 – Aktivierung- / Deaktivierung Dieselpartikelfilter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11 – Hauptschalter Dynamische Lenkung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12 – LED - Tagfahrlicht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13 – Manuelle Steuerung gefederte Vorderachse</a:t>
            </a:r>
          </a:p>
          <a:p>
            <a:endParaRPr lang="de-DE" altLang="de-DE" dirty="0">
              <a:solidFill>
                <a:prstClr val="black"/>
              </a:solidFill>
              <a:cs typeface="Arial"/>
            </a:endParaRPr>
          </a:p>
        </p:txBody>
      </p:sp>
      <p:sp>
        <p:nvSpPr>
          <p:cNvPr id="30723" name="Line 47"/>
          <p:cNvSpPr>
            <a:spLocks noChangeShapeType="1"/>
          </p:cNvSpPr>
          <p:nvPr/>
        </p:nvSpPr>
        <p:spPr bwMode="auto">
          <a:xfrm>
            <a:off x="6143175" y="4150116"/>
            <a:ext cx="144000" cy="14400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 sz="800" b="1">
              <a:solidFill>
                <a:prstClr val="black"/>
              </a:solidFill>
              <a:latin typeface="Arial"/>
              <a:cs typeface="Arial"/>
            </a:endParaRPr>
          </a:p>
        </p:txBody>
      </p:sp>
      <p:grpSp>
        <p:nvGrpSpPr>
          <p:cNvPr id="3" name="Gruppieren 2"/>
          <p:cNvGrpSpPr/>
          <p:nvPr/>
        </p:nvGrpSpPr>
        <p:grpSpPr>
          <a:xfrm>
            <a:off x="6266036" y="1669100"/>
            <a:ext cx="4251122" cy="2520000"/>
            <a:chOff x="5193457" y="1359549"/>
            <a:chExt cx="4251122" cy="2520000"/>
          </a:xfrm>
        </p:grpSpPr>
        <p:pic>
          <p:nvPicPr>
            <p:cNvPr id="30726" name="Grafik 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93457" y="1359549"/>
              <a:ext cx="4251122" cy="25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28" name="Oval 5"/>
            <p:cNvSpPr>
              <a:spLocks noChangeArrowheads="1"/>
            </p:cNvSpPr>
            <p:nvPr/>
          </p:nvSpPr>
          <p:spPr bwMode="auto">
            <a:xfrm>
              <a:off x="6636729" y="2497353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1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30729" name="Oval 5"/>
            <p:cNvSpPr>
              <a:spLocks noChangeArrowheads="1"/>
            </p:cNvSpPr>
            <p:nvPr/>
          </p:nvSpPr>
          <p:spPr bwMode="auto">
            <a:xfrm>
              <a:off x="7165795" y="2943922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2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30730" name="Oval 5"/>
            <p:cNvSpPr>
              <a:spLocks noChangeArrowheads="1"/>
            </p:cNvSpPr>
            <p:nvPr/>
          </p:nvSpPr>
          <p:spPr bwMode="auto">
            <a:xfrm>
              <a:off x="8363459" y="2627042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3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30731" name="Oval 5"/>
            <p:cNvSpPr>
              <a:spLocks noChangeArrowheads="1"/>
            </p:cNvSpPr>
            <p:nvPr/>
          </p:nvSpPr>
          <p:spPr bwMode="auto">
            <a:xfrm>
              <a:off x="8606963" y="2698253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4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30732" name="Oval 5"/>
            <p:cNvSpPr>
              <a:spLocks noChangeArrowheads="1"/>
            </p:cNvSpPr>
            <p:nvPr/>
          </p:nvSpPr>
          <p:spPr bwMode="auto">
            <a:xfrm>
              <a:off x="8855464" y="2751996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5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30733" name="Oval 5"/>
            <p:cNvSpPr>
              <a:spLocks noChangeArrowheads="1"/>
            </p:cNvSpPr>
            <p:nvPr/>
          </p:nvSpPr>
          <p:spPr bwMode="auto">
            <a:xfrm>
              <a:off x="8450579" y="3054701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de-DE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30734" name="Oval 5"/>
            <p:cNvSpPr>
              <a:spLocks noChangeArrowheads="1"/>
            </p:cNvSpPr>
            <p:nvPr/>
          </p:nvSpPr>
          <p:spPr bwMode="auto">
            <a:xfrm>
              <a:off x="8662911" y="3118162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8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30735" name="Oval 5"/>
            <p:cNvSpPr>
              <a:spLocks noChangeArrowheads="1"/>
            </p:cNvSpPr>
            <p:nvPr/>
          </p:nvSpPr>
          <p:spPr bwMode="auto">
            <a:xfrm>
              <a:off x="8218067" y="3003701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6</a:t>
              </a:r>
              <a:endParaRPr lang="de-DE" altLang="de-DE" sz="800" b="1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sp>
        <p:nvSpPr>
          <p:cNvPr id="21" name="Textfeld 1"/>
          <p:cNvSpPr txBox="1">
            <a:spLocks noChangeArrowheads="1"/>
          </p:cNvSpPr>
          <p:nvPr/>
        </p:nvSpPr>
        <p:spPr bwMode="auto">
          <a:xfrm>
            <a:off x="6199407" y="1190646"/>
            <a:ext cx="36734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AXION 800 / 900</a:t>
            </a:r>
          </a:p>
        </p:txBody>
      </p:sp>
      <p:sp>
        <p:nvSpPr>
          <p:cNvPr id="22" name="Textfeld 1"/>
          <p:cNvSpPr txBox="1">
            <a:spLocks noChangeArrowheads="1"/>
          </p:cNvSpPr>
          <p:nvPr/>
        </p:nvSpPr>
        <p:spPr bwMode="auto">
          <a:xfrm>
            <a:off x="1398589" y="1192727"/>
            <a:ext cx="3673475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ARION 500 / 600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1466323" y="1669100"/>
            <a:ext cx="3778469" cy="2520000"/>
            <a:chOff x="323322" y="1669100"/>
            <a:chExt cx="3778469" cy="2520000"/>
          </a:xfrm>
        </p:grpSpPr>
        <p:pic>
          <p:nvPicPr>
            <p:cNvPr id="16" name="Grafik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3322" y="1669100"/>
              <a:ext cx="3778469" cy="25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2412210" y="3189208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12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8" name="Oval 5"/>
            <p:cNvSpPr>
              <a:spLocks noChangeArrowheads="1"/>
            </p:cNvSpPr>
            <p:nvPr/>
          </p:nvSpPr>
          <p:spPr bwMode="auto">
            <a:xfrm>
              <a:off x="1355757" y="3208535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9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>
              <a:off x="1669474" y="3189208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10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20" name="Oval 5"/>
            <p:cNvSpPr>
              <a:spLocks noChangeArrowheads="1"/>
            </p:cNvSpPr>
            <p:nvPr/>
          </p:nvSpPr>
          <p:spPr bwMode="auto">
            <a:xfrm>
              <a:off x="1988884" y="3174088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11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2789802" y="3183743"/>
              <a:ext cx="174240" cy="17424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800" b="1" dirty="0">
                  <a:solidFill>
                    <a:prstClr val="black"/>
                  </a:solidFill>
                  <a:latin typeface="Arial"/>
                  <a:cs typeface="Arial" panose="020B0604020202020204" pitchFamily="34" charset="0"/>
                </a:rPr>
                <a:t>13</a:t>
              </a:r>
              <a:endParaRPr lang="de-DE" altLang="de-DE" sz="800" b="1" dirty="0">
                <a:solidFill>
                  <a:prstClr val="black"/>
                </a:solidFill>
                <a:latin typeface="Arial"/>
                <a:cs typeface="Arial" panose="020B0604020202020204" pitchFamily="34" charset="0"/>
              </a:endParaRPr>
            </a:p>
          </p:txBody>
        </p:sp>
      </p:grpSp>
      <p:sp>
        <p:nvSpPr>
          <p:cNvPr id="4" name="Textfeld 3"/>
          <p:cNvSpPr txBox="1"/>
          <p:nvPr/>
        </p:nvSpPr>
        <p:spPr>
          <a:xfrm>
            <a:off x="6257211" y="4541275"/>
            <a:ext cx="4293157" cy="13367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1 – USB – Steckdose</a:t>
            </a:r>
          </a:p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2 – LED – Tagfahrlicht</a:t>
            </a:r>
          </a:p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3 – Warnblinker</a:t>
            </a:r>
          </a:p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4 – Batterie Hauptschalter</a:t>
            </a:r>
          </a:p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5 – 3 Polige Steckdose Heck</a:t>
            </a:r>
          </a:p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6 – Freigabe Steuergräte</a:t>
            </a:r>
          </a:p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7 – Freigabe Lenksystem</a:t>
            </a:r>
          </a:p>
          <a:p>
            <a:r>
              <a:rPr lang="de-DE" altLang="de-DE" sz="1200" dirty="0">
                <a:solidFill>
                  <a:prstClr val="black"/>
                </a:solidFill>
                <a:latin typeface="Arial"/>
                <a:cs typeface="Arial"/>
              </a:rPr>
              <a:t>8 – Aktivierung / Aufnahme Sequenzmanagement</a:t>
            </a:r>
          </a:p>
        </p:txBody>
      </p:sp>
    </p:spTree>
    <p:extLst>
      <p:ext uri="{BB962C8B-B14F-4D97-AF65-F5344CB8AC3E}">
        <p14:creationId xmlns:p14="http://schemas.microsoft.com/office/powerpoint/2010/main" val="2306986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49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Batteriehauptschalter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1774824" y="3760145"/>
          <a:ext cx="2928138" cy="165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092">
                  <a:extLst>
                    <a:ext uri="{9D8B030D-6E8A-4147-A177-3AD203B41FA5}">
                      <a16:colId xmlns:a16="http://schemas.microsoft.com/office/drawing/2014/main" val="2111841532"/>
                    </a:ext>
                  </a:extLst>
                </a:gridCol>
                <a:gridCol w="2397046">
                  <a:extLst>
                    <a:ext uri="{9D8B030D-6E8A-4147-A177-3AD203B41FA5}">
                      <a16:colId xmlns:a16="http://schemas.microsoft.com/office/drawing/2014/main" val="1224526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7948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Zündung AUS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151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Zündung EIN, Versorgung</a:t>
                      </a:r>
                      <a:r>
                        <a:rPr lang="de-DE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aktiv (Memorymodus, 180 sec.)</a:t>
                      </a:r>
                      <a:endParaRPr lang="de-DE" sz="1200" dirty="0" smtClean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4427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Zündung EIN, Versorgung</a:t>
                      </a:r>
                      <a:r>
                        <a:rPr lang="de-DE" sz="1200" baseline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aktiv (Dauerbetrieb)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39240003"/>
                  </a:ext>
                </a:extLst>
              </a:tr>
            </a:tbl>
          </a:graphicData>
        </a:graphic>
      </p:graphicFrame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6785" y="3068118"/>
            <a:ext cx="5562835" cy="3221502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1774825" y="1274721"/>
            <a:ext cx="5487036" cy="48962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Für die Traktoren ist als Option ein elektronischer Hauptschalter verfügbar, welcher noch 3 min nach Zündung und Hauptschalter aus, die Versorgung aufrecht erhält.</a:t>
            </a:r>
          </a:p>
        </p:txBody>
      </p:sp>
      <p:sp>
        <p:nvSpPr>
          <p:cNvPr id="10" name="Textfeld 9"/>
          <p:cNvSpPr txBox="1"/>
          <p:nvPr/>
        </p:nvSpPr>
        <p:spPr>
          <a:xfrm>
            <a:off x="1774825" y="2186495"/>
            <a:ext cx="2928138" cy="143451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Es gibt drei Arten von Trennschaltern (2):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manueller Trennschalter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automatischer Trennschalter (Taster)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Symbol" panose="05050102010706020507" pitchFamily="18" charset="2"/>
              <a:buChar char="-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elektronischer Trennschalter (Schalter)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Gerader Verbinder 10"/>
          <p:cNvCxnSpPr>
            <a:stCxn id="12" idx="5"/>
          </p:cNvCxnSpPr>
          <p:nvPr/>
        </p:nvCxnSpPr>
        <p:spPr>
          <a:xfrm>
            <a:off x="5036789" y="4313701"/>
            <a:ext cx="242188" cy="332633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llipse 11"/>
          <p:cNvSpPr/>
          <p:nvPr/>
        </p:nvSpPr>
        <p:spPr>
          <a:xfrm>
            <a:off x="4822716" y="4088884"/>
            <a:ext cx="250805" cy="263389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pic>
        <p:nvPicPr>
          <p:cNvPr id="13" name="Grafik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94" t="35143" r="22837" b="38558"/>
          <a:stretch/>
        </p:blipFill>
        <p:spPr>
          <a:xfrm>
            <a:off x="7562770" y="1274723"/>
            <a:ext cx="2748609" cy="1716875"/>
          </a:xfrm>
          <a:prstGeom prst="rect">
            <a:avLst/>
          </a:prstGeom>
        </p:spPr>
      </p:pic>
      <p:cxnSp>
        <p:nvCxnSpPr>
          <p:cNvPr id="16" name="Gerader Verbinder 15"/>
          <p:cNvCxnSpPr/>
          <p:nvPr/>
        </p:nvCxnSpPr>
        <p:spPr>
          <a:xfrm>
            <a:off x="7993808" y="1567218"/>
            <a:ext cx="943264" cy="374687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7868408" y="1435524"/>
            <a:ext cx="250805" cy="263389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5083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50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>
                <a:solidFill>
                  <a:srgbClr val="000000"/>
                </a:solidFill>
              </a:rPr>
              <a:t>Regenerationshauptschalter | ARION 600/500 </a:t>
            </a:r>
            <a:r>
              <a:rPr lang="de-DE" sz="2000" b="0" dirty="0"/>
              <a:t>(A77-A74)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4314659" y="1084775"/>
          <a:ext cx="6103961" cy="3108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654">
                  <a:extLst>
                    <a:ext uri="{9D8B030D-6E8A-4147-A177-3AD203B41FA5}">
                      <a16:colId xmlns:a16="http://schemas.microsoft.com/office/drawing/2014/main" val="2715264172"/>
                    </a:ext>
                  </a:extLst>
                </a:gridCol>
                <a:gridCol w="5555307">
                  <a:extLst>
                    <a:ext uri="{9D8B030D-6E8A-4147-A177-3AD203B41FA5}">
                      <a16:colId xmlns:a16="http://schemas.microsoft.com/office/drawing/2014/main" val="1569596320"/>
                    </a:ext>
                  </a:extLst>
                </a:gridCol>
              </a:tblGrid>
              <a:tr h="164101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Funktion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53729658"/>
                  </a:ext>
                </a:extLst>
              </a:tr>
              <a:tr h="164101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8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Anzeige Status Regeneration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08418533"/>
                  </a:ext>
                </a:extLst>
              </a:tr>
              <a:tr h="164101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Schalter Regenerationsmodi ( 3 Positionen)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5468920"/>
                  </a:ext>
                </a:extLst>
              </a:tr>
              <a:tr h="263705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A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Leuchtanzeige, die anzeigt, dass die automatische</a:t>
                      </a:r>
                      <a:r>
                        <a:rPr lang="de-DE" sz="1200" baseline="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Partikelfilterregeneration unterbunden ist (Schalter 9 in oberer Position)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89742382"/>
                  </a:ext>
                </a:extLst>
              </a:tr>
              <a:tr h="263705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B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Leuchtanzeige, die anzeigt, dass eine Partikelfilterregeneration</a:t>
                      </a:r>
                      <a:r>
                        <a:rPr lang="de-DE" sz="1200" baseline="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notwendig ist bzw. läuft (Schalter 9 entweder in oberer oder mittlerer</a:t>
                      </a:r>
                      <a:r>
                        <a:rPr lang="de-DE" sz="1200" baseline="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Position)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99903247"/>
                  </a:ext>
                </a:extLst>
              </a:tr>
              <a:tr h="263705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C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defTabSz="288000">
                        <a:spcBef>
                          <a:spcPct val="50000"/>
                        </a:spcBef>
                        <a:buFontTx/>
                        <a:buNone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obere Position des Schalters (Position zum Unterbinden einer</a:t>
                      </a:r>
                      <a:r>
                        <a:rPr lang="de-DE" sz="1200" baseline="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Partikelfilterregeneration)</a:t>
                      </a:r>
                      <a:endParaRPr lang="de-DE" sz="1200" dirty="0"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61094438"/>
                  </a:ext>
                </a:extLst>
              </a:tr>
              <a:tr h="263705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D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defTabSz="288000">
                        <a:spcBef>
                          <a:spcPct val="50000"/>
                        </a:spcBef>
                        <a:buFontTx/>
                        <a:buNone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mittlere Position des Schalters (Position in der der Automatik die</a:t>
                      </a:r>
                      <a:r>
                        <a:rPr lang="de-DE" sz="1200" baseline="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 </a:t>
                      </a: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Partikelfilterregeneration überlassen wird)</a:t>
                      </a:r>
                      <a:endParaRPr lang="de-DE" sz="1200" dirty="0">
                        <a:solidFill>
                          <a:srgbClr val="000000"/>
                        </a:solidFill>
                        <a:latin typeface="+mn-lt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1014724"/>
                  </a:ext>
                </a:extLst>
              </a:tr>
              <a:tr h="263705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E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  <a:latin typeface="+mn-lt"/>
                          <a:cs typeface="+mn-cs"/>
                        </a:rPr>
                        <a:t>untere Position des Schalters (Tastposition um eine Zwangsregeneration durchzuführen)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73141520"/>
                  </a:ext>
                </a:extLst>
              </a:tr>
            </a:tbl>
          </a:graphicData>
        </a:graphic>
      </p:graphicFrame>
      <p:pic>
        <p:nvPicPr>
          <p:cNvPr id="38" name="Grafik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2" r="35169"/>
          <a:stretch/>
        </p:blipFill>
        <p:spPr>
          <a:xfrm>
            <a:off x="1774827" y="1084775"/>
            <a:ext cx="2456033" cy="3108960"/>
          </a:xfrm>
          <a:prstGeom prst="rect">
            <a:avLst/>
          </a:prstGeom>
        </p:spPr>
      </p:pic>
      <p:sp>
        <p:nvSpPr>
          <p:cNvPr id="40" name="Rechteck 39"/>
          <p:cNvSpPr/>
          <p:nvPr/>
        </p:nvSpPr>
        <p:spPr>
          <a:xfrm>
            <a:off x="2003182" y="1676348"/>
            <a:ext cx="928071" cy="2021253"/>
          </a:xfrm>
          <a:prstGeom prst="rect">
            <a:avLst/>
          </a:prstGeom>
          <a:noFill/>
          <a:ln>
            <a:solidFill>
              <a:schemeClr val="tx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sp>
        <p:nvSpPr>
          <p:cNvPr id="41" name="Rechteck 40"/>
          <p:cNvSpPr/>
          <p:nvPr/>
        </p:nvSpPr>
        <p:spPr>
          <a:xfrm>
            <a:off x="2962151" y="1676347"/>
            <a:ext cx="987654" cy="2021253"/>
          </a:xfrm>
          <a:prstGeom prst="rect">
            <a:avLst/>
          </a:prstGeom>
          <a:noFill/>
          <a:ln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de-DE" sz="1600" dirty="0">
              <a:solidFill>
                <a:prstClr val="white"/>
              </a:solidFill>
              <a:latin typeface="Arial"/>
              <a:cs typeface="Arial"/>
            </a:endParaRPr>
          </a:p>
        </p:txBody>
      </p:sp>
      <p:cxnSp>
        <p:nvCxnSpPr>
          <p:cNvPr id="42" name="Gerader Verbinder 41"/>
          <p:cNvCxnSpPr>
            <a:stCxn id="43" idx="5"/>
            <a:endCxn id="40" idx="0"/>
          </p:cNvCxnSpPr>
          <p:nvPr/>
        </p:nvCxnSpPr>
        <p:spPr>
          <a:xfrm>
            <a:off x="2247938" y="1387117"/>
            <a:ext cx="219278" cy="289231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Ellipse 42"/>
          <p:cNvSpPr/>
          <p:nvPr/>
        </p:nvSpPr>
        <p:spPr>
          <a:xfrm>
            <a:off x="2028580" y="1167757"/>
            <a:ext cx="256994" cy="25699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8</a:t>
            </a:r>
          </a:p>
        </p:txBody>
      </p:sp>
      <p:cxnSp>
        <p:nvCxnSpPr>
          <p:cNvPr id="46" name="Gerader Verbinder 45"/>
          <p:cNvCxnSpPr>
            <a:stCxn id="45" idx="3"/>
            <a:endCxn id="41" idx="0"/>
          </p:cNvCxnSpPr>
          <p:nvPr/>
        </p:nvCxnSpPr>
        <p:spPr>
          <a:xfrm flipH="1">
            <a:off x="3455978" y="1387115"/>
            <a:ext cx="195464" cy="289230"/>
          </a:xfrm>
          <a:prstGeom prst="line">
            <a:avLst/>
          </a:prstGeom>
          <a:ln w="15875" cap="rnd" cmpd="sng">
            <a:solidFill>
              <a:schemeClr val="accent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Ellipse 44"/>
          <p:cNvSpPr/>
          <p:nvPr/>
        </p:nvSpPr>
        <p:spPr>
          <a:xfrm>
            <a:off x="3613806" y="1167757"/>
            <a:ext cx="256994" cy="25699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9</a:t>
            </a:r>
          </a:p>
        </p:txBody>
      </p:sp>
      <p:cxnSp>
        <p:nvCxnSpPr>
          <p:cNvPr id="64" name="Gerader Verbinder 63"/>
          <p:cNvCxnSpPr/>
          <p:nvPr/>
        </p:nvCxnSpPr>
        <p:spPr>
          <a:xfrm>
            <a:off x="1919383" y="1962532"/>
            <a:ext cx="366193" cy="254888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Gerader Verbinder 66"/>
          <p:cNvCxnSpPr/>
          <p:nvPr/>
        </p:nvCxnSpPr>
        <p:spPr>
          <a:xfrm flipV="1">
            <a:off x="1933577" y="3142383"/>
            <a:ext cx="351999" cy="129976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llipse 61"/>
          <p:cNvSpPr/>
          <p:nvPr/>
        </p:nvSpPr>
        <p:spPr>
          <a:xfrm>
            <a:off x="1715286" y="1804843"/>
            <a:ext cx="256994" cy="25699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A</a:t>
            </a:r>
          </a:p>
        </p:txBody>
      </p:sp>
      <p:sp>
        <p:nvSpPr>
          <p:cNvPr id="63" name="Ellipse 62"/>
          <p:cNvSpPr/>
          <p:nvPr/>
        </p:nvSpPr>
        <p:spPr>
          <a:xfrm>
            <a:off x="1711384" y="3153816"/>
            <a:ext cx="256994" cy="25699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B</a:t>
            </a:r>
          </a:p>
        </p:txBody>
      </p:sp>
      <p:cxnSp>
        <p:nvCxnSpPr>
          <p:cNvPr id="71" name="Gerader Verbinder 70"/>
          <p:cNvCxnSpPr/>
          <p:nvPr/>
        </p:nvCxnSpPr>
        <p:spPr>
          <a:xfrm flipH="1">
            <a:off x="3520442" y="1804843"/>
            <a:ext cx="606527" cy="151140"/>
          </a:xfrm>
          <a:prstGeom prst="line">
            <a:avLst/>
          </a:prstGeom>
          <a:ln w="15875" cap="rnd" cmpd="sng">
            <a:solidFill>
              <a:schemeClr val="accent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Ellipse 71"/>
          <p:cNvSpPr/>
          <p:nvPr/>
        </p:nvSpPr>
        <p:spPr>
          <a:xfrm>
            <a:off x="3989314" y="1691315"/>
            <a:ext cx="256994" cy="25699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C</a:t>
            </a:r>
          </a:p>
        </p:txBody>
      </p:sp>
      <p:cxnSp>
        <p:nvCxnSpPr>
          <p:cNvPr id="73" name="Gerader Verbinder 72"/>
          <p:cNvCxnSpPr/>
          <p:nvPr/>
        </p:nvCxnSpPr>
        <p:spPr>
          <a:xfrm flipH="1">
            <a:off x="3651444" y="2653347"/>
            <a:ext cx="298203" cy="0"/>
          </a:xfrm>
          <a:prstGeom prst="line">
            <a:avLst/>
          </a:prstGeom>
          <a:ln w="15875" cap="rnd" cmpd="sng">
            <a:solidFill>
              <a:schemeClr val="accent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Ellipse 73"/>
          <p:cNvSpPr/>
          <p:nvPr/>
        </p:nvSpPr>
        <p:spPr>
          <a:xfrm>
            <a:off x="3983716" y="2520617"/>
            <a:ext cx="256994" cy="25699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D</a:t>
            </a:r>
          </a:p>
        </p:txBody>
      </p:sp>
      <p:cxnSp>
        <p:nvCxnSpPr>
          <p:cNvPr id="75" name="Gerader Verbinder 74"/>
          <p:cNvCxnSpPr/>
          <p:nvPr/>
        </p:nvCxnSpPr>
        <p:spPr>
          <a:xfrm flipH="1" flipV="1">
            <a:off x="3553712" y="3350713"/>
            <a:ext cx="479895" cy="120199"/>
          </a:xfrm>
          <a:prstGeom prst="line">
            <a:avLst/>
          </a:prstGeom>
          <a:ln w="15875" cap="rnd" cmpd="sng">
            <a:solidFill>
              <a:schemeClr val="accent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Ellipse 75"/>
          <p:cNvSpPr/>
          <p:nvPr/>
        </p:nvSpPr>
        <p:spPr>
          <a:xfrm>
            <a:off x="3974601" y="3350711"/>
            <a:ext cx="256994" cy="256994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E</a:t>
            </a:r>
          </a:p>
        </p:txBody>
      </p:sp>
      <p:sp>
        <p:nvSpPr>
          <p:cNvPr id="83" name="Rechteck 40"/>
          <p:cNvSpPr>
            <a:spLocks noChangeArrowheads="1"/>
          </p:cNvSpPr>
          <p:nvPr/>
        </p:nvSpPr>
        <p:spPr bwMode="auto">
          <a:xfrm>
            <a:off x="1774826" y="4363512"/>
            <a:ext cx="8642351" cy="1972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de-DE" sz="1200" b="1" dirty="0">
                <a:solidFill>
                  <a:srgbClr val="000000"/>
                </a:solidFill>
                <a:latin typeface="Arial"/>
                <a:cs typeface="Arial"/>
              </a:rPr>
              <a:t>Hinweis:</a:t>
            </a:r>
          </a:p>
          <a:p>
            <a:r>
              <a:rPr lang="de-DE" sz="1200" dirty="0">
                <a:solidFill>
                  <a:srgbClr val="000000"/>
                </a:solidFill>
                <a:latin typeface="Arial"/>
                <a:cs typeface="Arial"/>
              </a:rPr>
              <a:t>Aus Sicherheitsgründen (Arbeiten in hitzeempfindlicher Umgebung usw.) kann das Auslösen der aktiven Regenerationen mit dem Schalter B für die Regenerationsmodi in der Kabine gestoppt werden. Zum Unterbinden des Auslösens der aktiven Regeneration muss der Schalter B auf die Position 3 (obere Position) gestellt werden, die Leuchtanzeige 1 schaltet sich ein und bestätigt, dass die automatische Partikelfilterregeneration unterbunden ist.</a:t>
            </a:r>
          </a:p>
          <a:p>
            <a:endParaRPr lang="de-DE" sz="1200" dirty="0">
              <a:solidFill>
                <a:srgbClr val="000000"/>
              </a:solidFill>
              <a:latin typeface="Arial"/>
              <a:cs typeface="Arial"/>
            </a:endParaRPr>
          </a:p>
          <a:p>
            <a:r>
              <a:rPr lang="de-DE" sz="1200" b="1" dirty="0">
                <a:solidFill>
                  <a:srgbClr val="000000"/>
                </a:solidFill>
                <a:latin typeface="Arial"/>
                <a:cs typeface="Arial"/>
              </a:rPr>
              <a:t>Wichtig:</a:t>
            </a:r>
          </a:p>
          <a:p>
            <a:r>
              <a:rPr lang="de-DE" sz="1200" dirty="0">
                <a:solidFill>
                  <a:srgbClr val="000000"/>
                </a:solidFill>
                <a:latin typeface="Arial"/>
                <a:cs typeface="Arial"/>
              </a:rPr>
              <a:t>Die obere Position 3 des Schalters B darf nur gelegentlich verwendet werden. Den Schalter B immer auf die mittlere Automatik – Position 4 zurückstellen, wenn das Auslösen einer aktiven Partikelfilterregeneration keine Gefahr darstellt.</a:t>
            </a:r>
          </a:p>
        </p:txBody>
      </p:sp>
    </p:spTree>
    <p:extLst>
      <p:ext uri="{BB962C8B-B14F-4D97-AF65-F5344CB8AC3E}">
        <p14:creationId xmlns:p14="http://schemas.microsoft.com/office/powerpoint/2010/main" val="171510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Abgasnachbehandlung</a:t>
            </a:r>
          </a:p>
        </p:txBody>
      </p:sp>
      <p:sp>
        <p:nvSpPr>
          <p:cNvPr id="159750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6322AC4-3FA0-4192-898A-70E13171826E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51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159747" name="Line 31"/>
          <p:cNvSpPr>
            <a:spLocks noChangeShapeType="1"/>
          </p:cNvSpPr>
          <p:nvPr/>
        </p:nvSpPr>
        <p:spPr bwMode="auto">
          <a:xfrm>
            <a:off x="3000375" y="220503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748" name="Line 47"/>
          <p:cNvSpPr>
            <a:spLocks noChangeShapeType="1"/>
          </p:cNvSpPr>
          <p:nvPr/>
        </p:nvSpPr>
        <p:spPr bwMode="auto">
          <a:xfrm>
            <a:off x="1143000" y="57340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59755" name="Textfeld 2"/>
          <p:cNvSpPr txBox="1">
            <a:spLocks noChangeArrowheads="1"/>
          </p:cNvSpPr>
          <p:nvPr/>
        </p:nvSpPr>
        <p:spPr bwMode="auto">
          <a:xfrm>
            <a:off x="6201199" y="1522201"/>
            <a:ext cx="3167063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 –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AdBlue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Tank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2 – DOC (Dieseloxidationskatalysator)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3 – SCR Einheit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1992313" y="1484314"/>
            <a:ext cx="3541712" cy="4535487"/>
            <a:chOff x="849313" y="1484313"/>
            <a:chExt cx="3541712" cy="4535487"/>
          </a:xfrm>
        </p:grpSpPr>
        <p:pic>
          <p:nvPicPr>
            <p:cNvPr id="159751" name="Grafik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9313" y="1484313"/>
              <a:ext cx="3541712" cy="4535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Oval 5"/>
            <p:cNvSpPr>
              <a:spLocks noChangeArrowheads="1"/>
            </p:cNvSpPr>
            <p:nvPr/>
          </p:nvSpPr>
          <p:spPr bwMode="auto">
            <a:xfrm rot="60000">
              <a:off x="1859132" y="5388766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8" name="Oval 5"/>
            <p:cNvSpPr>
              <a:spLocks noChangeArrowheads="1"/>
            </p:cNvSpPr>
            <p:nvPr/>
          </p:nvSpPr>
          <p:spPr bwMode="auto">
            <a:xfrm rot="60000">
              <a:off x="2621928" y="3260485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 rot="60000">
              <a:off x="3601034" y="3484169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de-DE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22804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6103938" algn="l"/>
                <a:tab pos="6186488" algn="l"/>
              </a:tabLst>
            </a:pPr>
            <a:r>
              <a:rPr lang="de-DE" altLang="de-DE" smtClean="0"/>
              <a:t>Abgasnachbehandlung DOC ARION 500 / 600</a:t>
            </a:r>
          </a:p>
        </p:txBody>
      </p:sp>
      <p:sp>
        <p:nvSpPr>
          <p:cNvPr id="160772" name="Rectangle 22"/>
          <p:cNvSpPr>
            <a:spLocks noChangeArrowheads="1"/>
          </p:cNvSpPr>
          <p:nvPr/>
        </p:nvSpPr>
        <p:spPr bwMode="auto">
          <a:xfrm>
            <a:off x="6173789" y="908051"/>
            <a:ext cx="4681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92175" indent="-892175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		    </a:t>
            </a:r>
          </a:p>
        </p:txBody>
      </p:sp>
      <p:sp>
        <p:nvSpPr>
          <p:cNvPr id="160773" name="Rectangle 27"/>
          <p:cNvSpPr>
            <a:spLocks noChangeArrowheads="1"/>
          </p:cNvSpPr>
          <p:nvPr/>
        </p:nvSpPr>
        <p:spPr bwMode="auto">
          <a:xfrm>
            <a:off x="6172201" y="5281614"/>
            <a:ext cx="4748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 	</a:t>
            </a:r>
          </a:p>
        </p:txBody>
      </p:sp>
      <p:sp>
        <p:nvSpPr>
          <p:cNvPr id="160774" name="Line 47"/>
          <p:cNvSpPr>
            <a:spLocks noChangeShapeType="1"/>
          </p:cNvSpPr>
          <p:nvPr/>
        </p:nvSpPr>
        <p:spPr bwMode="auto">
          <a:xfrm>
            <a:off x="7319963" y="908051"/>
            <a:ext cx="0" cy="32416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60775" name="Textfeld 48"/>
          <p:cNvSpPr txBox="1">
            <a:spLocks noChangeArrowheads="1"/>
          </p:cNvSpPr>
          <p:nvPr/>
        </p:nvSpPr>
        <p:spPr bwMode="auto">
          <a:xfrm>
            <a:off x="7275513" y="4714876"/>
            <a:ext cx="4024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>
                <a:solidFill>
                  <a:prstClr val="black"/>
                </a:solidFill>
                <a:cs typeface="Arial" panose="020B0604020202020204" pitchFamily="34" charset="0"/>
              </a:rPr>
              <a:t>  </a:t>
            </a:r>
          </a:p>
        </p:txBody>
      </p:sp>
      <p:sp>
        <p:nvSpPr>
          <p:cNvPr id="160777" name="Textfeld 1"/>
          <p:cNvSpPr txBox="1">
            <a:spLocks noChangeArrowheads="1"/>
          </p:cNvSpPr>
          <p:nvPr/>
        </p:nvSpPr>
        <p:spPr bwMode="auto">
          <a:xfrm>
            <a:off x="5165301" y="1361334"/>
            <a:ext cx="4986233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/>
            <a:r>
              <a:rPr lang="de-DE" altLang="de-DE" dirty="0">
                <a:solidFill>
                  <a:prstClr val="black"/>
                </a:solidFill>
                <a:cs typeface="Arial"/>
              </a:rPr>
              <a:t>Wenn eine automatische Regeneration gestartet wurde und die Abgastemperaturen definierte Werte erreichen, leuchtet die Anzeige (1) und (2) auf. </a:t>
            </a:r>
          </a:p>
          <a:p>
            <a:pPr algn="just"/>
            <a:r>
              <a:rPr lang="de-DE" altLang="de-DE" dirty="0">
                <a:solidFill>
                  <a:prstClr val="black"/>
                </a:solidFill>
                <a:cs typeface="Arial"/>
              </a:rPr>
              <a:t>Ist eine Standregeneration des DOC erforderlich, blinkt die Anzeige (1) und Anzeige (3) leuchtet auf. </a:t>
            </a:r>
          </a:p>
        </p:txBody>
      </p:sp>
      <p:sp>
        <p:nvSpPr>
          <p:cNvPr id="160781" name="Textfeld 2"/>
          <p:cNvSpPr txBox="1">
            <a:spLocks noChangeArrowheads="1"/>
          </p:cNvSpPr>
          <p:nvPr/>
        </p:nvSpPr>
        <p:spPr bwMode="auto">
          <a:xfrm>
            <a:off x="4386713" y="4174490"/>
            <a:ext cx="263525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 – Regeneration erforderlich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2 – Regeneration unterbrochen</a:t>
            </a:r>
          </a:p>
          <a:p>
            <a:pPr>
              <a:lnSpc>
                <a:spcPct val="150000"/>
              </a:lnSpc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3 – Regeneration starten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1466321" y="4240107"/>
            <a:ext cx="2743200" cy="1578186"/>
            <a:chOff x="819573" y="4240107"/>
            <a:chExt cx="2743200" cy="1578186"/>
          </a:xfrm>
        </p:grpSpPr>
        <p:pic>
          <p:nvPicPr>
            <p:cNvPr id="160770" name="Grafik 1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556" t="15428" r="12428" b="24175"/>
            <a:stretch/>
          </p:blipFill>
          <p:spPr bwMode="auto">
            <a:xfrm>
              <a:off x="819573" y="4240107"/>
              <a:ext cx="2743200" cy="1578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Oval 5"/>
            <p:cNvSpPr>
              <a:spLocks noChangeArrowheads="1"/>
            </p:cNvSpPr>
            <p:nvPr/>
          </p:nvSpPr>
          <p:spPr bwMode="auto">
            <a:xfrm rot="60000">
              <a:off x="967401" y="5233431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5" name="Oval 5"/>
            <p:cNvSpPr>
              <a:spLocks noChangeArrowheads="1"/>
            </p:cNvSpPr>
            <p:nvPr/>
          </p:nvSpPr>
          <p:spPr bwMode="auto">
            <a:xfrm rot="60000">
              <a:off x="1684062" y="4986098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de-DE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16" name="Oval 5"/>
            <p:cNvSpPr>
              <a:spLocks noChangeArrowheads="1"/>
            </p:cNvSpPr>
            <p:nvPr/>
          </p:nvSpPr>
          <p:spPr bwMode="auto">
            <a:xfrm rot="60000">
              <a:off x="1669881" y="5197349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1466321" y="1324448"/>
            <a:ext cx="3368886" cy="2385389"/>
            <a:chOff x="323321" y="1324447"/>
            <a:chExt cx="3368886" cy="2385389"/>
          </a:xfrm>
        </p:grpSpPr>
        <p:pic>
          <p:nvPicPr>
            <p:cNvPr id="160776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gray">
            <a:xfrm>
              <a:off x="323321" y="1324447"/>
              <a:ext cx="3368886" cy="23853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" name="Oval 5"/>
            <p:cNvSpPr>
              <a:spLocks noChangeArrowheads="1"/>
            </p:cNvSpPr>
            <p:nvPr/>
          </p:nvSpPr>
          <p:spPr bwMode="auto">
            <a:xfrm rot="60000">
              <a:off x="3395412" y="2951767"/>
              <a:ext cx="232252" cy="245872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9" name="Oval 5"/>
            <p:cNvSpPr>
              <a:spLocks noChangeArrowheads="1"/>
            </p:cNvSpPr>
            <p:nvPr/>
          </p:nvSpPr>
          <p:spPr bwMode="auto">
            <a:xfrm rot="60000">
              <a:off x="746924" y="2877844"/>
              <a:ext cx="255479" cy="245872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Oval 5"/>
            <p:cNvSpPr>
              <a:spLocks noChangeArrowheads="1"/>
            </p:cNvSpPr>
            <p:nvPr/>
          </p:nvSpPr>
          <p:spPr bwMode="auto">
            <a:xfrm rot="60000">
              <a:off x="3115975" y="3324301"/>
              <a:ext cx="255477" cy="245872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" name="Oval 5"/>
            <p:cNvSpPr>
              <a:spLocks noChangeArrowheads="1"/>
            </p:cNvSpPr>
            <p:nvPr/>
          </p:nvSpPr>
          <p:spPr bwMode="auto">
            <a:xfrm rot="60000">
              <a:off x="2043756" y="3324301"/>
              <a:ext cx="255477" cy="245872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4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52</a:t>
            </a:fld>
            <a:endParaRPr lang="de-DE" sz="8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0714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smtClean="0"/>
              <a:t>Steckdosen </a:t>
            </a:r>
          </a:p>
        </p:txBody>
      </p:sp>
      <p:sp>
        <p:nvSpPr>
          <p:cNvPr id="31747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1CE1B4-CA7C-450A-9321-2E1B6411E79F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53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31749" name="Textfeld 1"/>
          <p:cNvSpPr txBox="1">
            <a:spLocks noChangeArrowheads="1"/>
          </p:cNvSpPr>
          <p:nvPr/>
        </p:nvSpPr>
        <p:spPr bwMode="auto">
          <a:xfrm>
            <a:off x="7882468" y="1154166"/>
            <a:ext cx="284493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1 – dreipolige 35 Ampere Steckdose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2 – siebenpolige Steckdose Geschwindigkeitssignal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3 – ISOBUS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InCab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Steckdose </a:t>
            </a:r>
          </a:p>
          <a:p>
            <a:r>
              <a:rPr lang="de-DE" altLang="de-DE" dirty="0">
                <a:solidFill>
                  <a:prstClr val="black"/>
                </a:solidFill>
                <a:cs typeface="Arial"/>
              </a:rPr>
              <a:t>4 – 12 Volt Steckdose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1466322" y="1149351"/>
            <a:ext cx="6315075" cy="4213225"/>
            <a:chOff x="249238" y="1700213"/>
            <a:chExt cx="6315075" cy="4213225"/>
          </a:xfrm>
        </p:grpSpPr>
        <p:pic>
          <p:nvPicPr>
            <p:cNvPr id="31748" name="Grafik 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238" y="1700213"/>
              <a:ext cx="6315075" cy="4213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50" name="Oval 5"/>
            <p:cNvSpPr>
              <a:spLocks noChangeArrowheads="1"/>
            </p:cNvSpPr>
            <p:nvPr/>
          </p:nvSpPr>
          <p:spPr bwMode="auto">
            <a:xfrm>
              <a:off x="2936875" y="3827463"/>
              <a:ext cx="230188" cy="230187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751" name="Oval 5"/>
            <p:cNvSpPr>
              <a:spLocks noChangeArrowheads="1"/>
            </p:cNvSpPr>
            <p:nvPr/>
          </p:nvSpPr>
          <p:spPr bwMode="auto">
            <a:xfrm>
              <a:off x="3729038" y="3576638"/>
              <a:ext cx="230187" cy="230187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  <a:endParaRPr lang="de-DE" altLang="de-DE" sz="110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752" name="Oval 5"/>
            <p:cNvSpPr>
              <a:spLocks noChangeArrowheads="1"/>
            </p:cNvSpPr>
            <p:nvPr/>
          </p:nvSpPr>
          <p:spPr bwMode="auto">
            <a:xfrm>
              <a:off x="3729038" y="4057650"/>
              <a:ext cx="230187" cy="230188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110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753" name="Oval 5"/>
            <p:cNvSpPr>
              <a:spLocks noChangeArrowheads="1"/>
            </p:cNvSpPr>
            <p:nvPr/>
          </p:nvSpPr>
          <p:spPr bwMode="auto">
            <a:xfrm>
              <a:off x="4521200" y="3827463"/>
              <a:ext cx="230188" cy="230187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>
                  <a:solidFill>
                    <a:prstClr val="black"/>
                  </a:solidFill>
                  <a:cs typeface="Arial" panose="020B0604020202020204" pitchFamily="34" charset="0"/>
                </a:rPr>
                <a:t>4</a:t>
              </a:r>
              <a:endParaRPr lang="de-DE" altLang="de-DE" sz="110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797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54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RHP | Rear Hitch Panel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5519604" y="1037149"/>
          <a:ext cx="5064443" cy="523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8005">
                  <a:extLst>
                    <a:ext uri="{9D8B030D-6E8A-4147-A177-3AD203B41FA5}">
                      <a16:colId xmlns:a16="http://schemas.microsoft.com/office/drawing/2014/main" val="4028256543"/>
                    </a:ext>
                  </a:extLst>
                </a:gridCol>
                <a:gridCol w="4516438">
                  <a:extLst>
                    <a:ext uri="{9D8B030D-6E8A-4147-A177-3AD203B41FA5}">
                      <a16:colId xmlns:a16="http://schemas.microsoft.com/office/drawing/2014/main" val="26024875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2935704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Drehzahl HZW 540U/min</a:t>
                      </a: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2779645673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2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Drehzahl HZW 1000U/min </a:t>
                      </a:r>
                      <a:endParaRPr lang="de-DE" sz="1200" dirty="0"/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112840212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3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Drehzahl HZW 540ECO</a:t>
                      </a:r>
                      <a:endParaRPr lang="de-DE" sz="1200" dirty="0"/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3115340772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4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Drehzahl HZW 1000ECO</a:t>
                      </a: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245450702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5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der Zapfwellenbremse</a:t>
                      </a: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3487284415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6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Anzeigefeld Heckkraftheber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291594817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7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Drehschalter Hubhöhenbegrenzung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1763549627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8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Drehschalter Senkgeschwindigkeit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94808740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9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Heckkraftheber anheben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100104258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10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Heckkraftheber absenken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324226050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11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/ Deaktivierung der Schwingungstilgung</a:t>
                      </a: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591996641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12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/ Deaktivierung der Transportverriegelung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71476001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13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defTabSz="287338">
                        <a:spcBef>
                          <a:spcPct val="50000"/>
                        </a:spcBef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Taster zur Aktivierung / Deaktivierung der Schlupfregelung</a:t>
                      </a:r>
                      <a:endParaRPr lang="de-DE" sz="1200" dirty="0">
                        <a:solidFill>
                          <a:srgbClr val="000000"/>
                        </a:solidFill>
                      </a:endParaRP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105019569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14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Drehschalter Schlupfregelung</a:t>
                      </a: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628933884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15</a:t>
                      </a:r>
                      <a:endParaRPr lang="de-DE" sz="1200" dirty="0"/>
                    </a:p>
                  </a:txBody>
                  <a:tcPr marT="36000" marB="3600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rgbClr val="000000"/>
                          </a:solidFill>
                        </a:rPr>
                        <a:t>Drehschalter Lage – Zugkraftregelung </a:t>
                      </a:r>
                    </a:p>
                  </a:txBody>
                  <a:tcPr marT="36000" marB="36000" anchor="ctr"/>
                </a:tc>
                <a:extLst>
                  <a:ext uri="{0D108BD9-81ED-4DB2-BD59-A6C34878D82A}">
                    <a16:rowId xmlns:a16="http://schemas.microsoft.com/office/drawing/2014/main" val="4139290714"/>
                  </a:ext>
                </a:extLst>
              </a:tr>
            </a:tbl>
          </a:graphicData>
        </a:graphic>
      </p:graphicFrame>
      <p:grpSp>
        <p:nvGrpSpPr>
          <p:cNvPr id="140" name="Gruppieren 139"/>
          <p:cNvGrpSpPr/>
          <p:nvPr/>
        </p:nvGrpSpPr>
        <p:grpSpPr>
          <a:xfrm>
            <a:off x="1592264" y="1023331"/>
            <a:ext cx="3864587" cy="4816076"/>
            <a:chOff x="45351" y="1037149"/>
            <a:chExt cx="3864587" cy="4816076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11" r="10512"/>
            <a:stretch/>
          </p:blipFill>
          <p:spPr>
            <a:xfrm>
              <a:off x="45351" y="1037149"/>
              <a:ext cx="3864587" cy="4816076"/>
            </a:xfrm>
            <a:prstGeom prst="rect">
              <a:avLst/>
            </a:prstGeom>
          </p:spPr>
        </p:pic>
        <p:cxnSp>
          <p:nvCxnSpPr>
            <p:cNvPr id="10" name="Gerader Verbinder 9"/>
            <p:cNvCxnSpPr/>
            <p:nvPr/>
          </p:nvCxnSpPr>
          <p:spPr>
            <a:xfrm>
              <a:off x="857957" y="1544610"/>
              <a:ext cx="423085" cy="272611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Gerader Verbinder 24"/>
            <p:cNvCxnSpPr/>
            <p:nvPr/>
          </p:nvCxnSpPr>
          <p:spPr>
            <a:xfrm>
              <a:off x="857957" y="1957269"/>
              <a:ext cx="439224" cy="181014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Gerader Verbinder 37"/>
            <p:cNvCxnSpPr/>
            <p:nvPr/>
          </p:nvCxnSpPr>
          <p:spPr>
            <a:xfrm>
              <a:off x="827357" y="2319801"/>
              <a:ext cx="469693" cy="122962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Gerader Verbinder 38"/>
            <p:cNvCxnSpPr>
              <a:endCxn id="27" idx="2"/>
            </p:cNvCxnSpPr>
            <p:nvPr/>
          </p:nvCxnSpPr>
          <p:spPr>
            <a:xfrm flipH="1">
              <a:off x="709652" y="2744617"/>
              <a:ext cx="592560" cy="738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Gerader Verbinder 39"/>
            <p:cNvCxnSpPr/>
            <p:nvPr/>
          </p:nvCxnSpPr>
          <p:spPr>
            <a:xfrm flipH="1">
              <a:off x="857957" y="3044694"/>
              <a:ext cx="436143" cy="98574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Ellipse 27"/>
            <p:cNvSpPr/>
            <p:nvPr/>
          </p:nvSpPr>
          <p:spPr>
            <a:xfrm>
              <a:off x="705332" y="3004668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5</a:t>
              </a:r>
            </a:p>
          </p:txBody>
        </p:sp>
        <p:sp>
          <p:nvSpPr>
            <p:cNvPr id="27" name="Ellipse 26"/>
            <p:cNvSpPr/>
            <p:nvPr/>
          </p:nvSpPr>
          <p:spPr>
            <a:xfrm>
              <a:off x="709652" y="2606017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4</a:t>
              </a:r>
            </a:p>
          </p:txBody>
        </p:sp>
        <p:sp>
          <p:nvSpPr>
            <p:cNvPr id="26" name="Ellipse 25"/>
            <p:cNvSpPr/>
            <p:nvPr/>
          </p:nvSpPr>
          <p:spPr>
            <a:xfrm>
              <a:off x="705332" y="2182289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3</a:t>
              </a:r>
            </a:p>
          </p:txBody>
        </p:sp>
        <p:sp>
          <p:nvSpPr>
            <p:cNvPr id="23" name="Ellipse 22"/>
            <p:cNvSpPr/>
            <p:nvPr/>
          </p:nvSpPr>
          <p:spPr>
            <a:xfrm>
              <a:off x="706882" y="1808414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24" name="Ellipse 23"/>
            <p:cNvSpPr/>
            <p:nvPr/>
          </p:nvSpPr>
          <p:spPr>
            <a:xfrm>
              <a:off x="719714" y="1398905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</a:t>
              </a:r>
            </a:p>
          </p:txBody>
        </p:sp>
        <p:cxnSp>
          <p:nvCxnSpPr>
            <p:cNvPr id="43" name="Gerader Verbinder 42"/>
            <p:cNvCxnSpPr>
              <a:endCxn id="29" idx="2"/>
            </p:cNvCxnSpPr>
            <p:nvPr/>
          </p:nvCxnSpPr>
          <p:spPr>
            <a:xfrm flipH="1">
              <a:off x="712690" y="3545966"/>
              <a:ext cx="689390" cy="42011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Gerader Verbinder 43"/>
            <p:cNvCxnSpPr/>
            <p:nvPr/>
          </p:nvCxnSpPr>
          <p:spPr>
            <a:xfrm>
              <a:off x="857957" y="4042543"/>
              <a:ext cx="457628" cy="64645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Gerader Verbinder 44"/>
            <p:cNvCxnSpPr/>
            <p:nvPr/>
          </p:nvCxnSpPr>
          <p:spPr>
            <a:xfrm>
              <a:off x="857957" y="4562492"/>
              <a:ext cx="450685" cy="47497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Gerader Verbinder 45"/>
            <p:cNvCxnSpPr/>
            <p:nvPr/>
          </p:nvCxnSpPr>
          <p:spPr>
            <a:xfrm flipV="1">
              <a:off x="1929034" y="1615071"/>
              <a:ext cx="428447" cy="260725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Gerader Verbinder 46"/>
            <p:cNvCxnSpPr/>
            <p:nvPr/>
          </p:nvCxnSpPr>
          <p:spPr>
            <a:xfrm flipV="1">
              <a:off x="1964562" y="1986527"/>
              <a:ext cx="452262" cy="224666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Ellipse 28"/>
            <p:cNvSpPr/>
            <p:nvPr/>
          </p:nvSpPr>
          <p:spPr>
            <a:xfrm>
              <a:off x="712690" y="3448639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6</a:t>
              </a:r>
            </a:p>
          </p:txBody>
        </p:sp>
        <p:sp>
          <p:nvSpPr>
            <p:cNvPr id="30" name="Ellipse 29"/>
            <p:cNvSpPr/>
            <p:nvPr/>
          </p:nvSpPr>
          <p:spPr>
            <a:xfrm>
              <a:off x="712690" y="3903943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7</a:t>
              </a:r>
            </a:p>
          </p:txBody>
        </p:sp>
        <p:sp>
          <p:nvSpPr>
            <p:cNvPr id="31" name="Ellipse 30"/>
            <p:cNvSpPr/>
            <p:nvPr/>
          </p:nvSpPr>
          <p:spPr>
            <a:xfrm>
              <a:off x="712690" y="4416235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8</a:t>
              </a:r>
            </a:p>
          </p:txBody>
        </p:sp>
        <p:sp>
          <p:nvSpPr>
            <p:cNvPr id="32" name="Ellipse 31"/>
            <p:cNvSpPr/>
            <p:nvPr/>
          </p:nvSpPr>
          <p:spPr>
            <a:xfrm>
              <a:off x="2283511" y="1460783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9</a:t>
              </a:r>
            </a:p>
          </p:txBody>
        </p:sp>
        <p:sp>
          <p:nvSpPr>
            <p:cNvPr id="33" name="Ellipse 32"/>
            <p:cNvSpPr/>
            <p:nvPr/>
          </p:nvSpPr>
          <p:spPr>
            <a:xfrm>
              <a:off x="2283511" y="1867403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10</a:t>
              </a:r>
            </a:p>
          </p:txBody>
        </p:sp>
        <p:cxnSp>
          <p:nvCxnSpPr>
            <p:cNvPr id="59" name="Gerader Verbinder 58"/>
            <p:cNvCxnSpPr/>
            <p:nvPr/>
          </p:nvCxnSpPr>
          <p:spPr>
            <a:xfrm>
              <a:off x="1929034" y="3105848"/>
              <a:ext cx="477058" cy="94552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Gerader Verbinder 59"/>
            <p:cNvCxnSpPr/>
            <p:nvPr/>
          </p:nvCxnSpPr>
          <p:spPr>
            <a:xfrm>
              <a:off x="1962374" y="2809141"/>
              <a:ext cx="443718" cy="4660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Gerader Verbinder 60"/>
            <p:cNvCxnSpPr/>
            <p:nvPr/>
          </p:nvCxnSpPr>
          <p:spPr>
            <a:xfrm flipV="1">
              <a:off x="1929034" y="2395876"/>
              <a:ext cx="432719" cy="93773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Gerader Verbinder 61"/>
            <p:cNvCxnSpPr/>
            <p:nvPr/>
          </p:nvCxnSpPr>
          <p:spPr>
            <a:xfrm>
              <a:off x="1929034" y="4728676"/>
              <a:ext cx="428447" cy="0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Gerader Verbinder 62"/>
            <p:cNvCxnSpPr/>
            <p:nvPr/>
          </p:nvCxnSpPr>
          <p:spPr>
            <a:xfrm>
              <a:off x="1929034" y="4151325"/>
              <a:ext cx="477058" cy="0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Ellipse 36"/>
            <p:cNvSpPr/>
            <p:nvPr/>
          </p:nvSpPr>
          <p:spPr>
            <a:xfrm>
              <a:off x="2273011" y="4019154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14</a:t>
              </a:r>
            </a:p>
          </p:txBody>
        </p:sp>
        <p:sp>
          <p:nvSpPr>
            <p:cNvPr id="58" name="Ellipse 57"/>
            <p:cNvSpPr/>
            <p:nvPr/>
          </p:nvSpPr>
          <p:spPr>
            <a:xfrm>
              <a:off x="2278224" y="4609988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15</a:t>
              </a:r>
            </a:p>
          </p:txBody>
        </p:sp>
        <p:sp>
          <p:nvSpPr>
            <p:cNvPr id="34" name="Ellipse 33"/>
            <p:cNvSpPr/>
            <p:nvPr/>
          </p:nvSpPr>
          <p:spPr>
            <a:xfrm>
              <a:off x="2278224" y="2272087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11</a:t>
              </a:r>
            </a:p>
          </p:txBody>
        </p:sp>
        <p:sp>
          <p:nvSpPr>
            <p:cNvPr id="35" name="Ellipse 34"/>
            <p:cNvSpPr/>
            <p:nvPr/>
          </p:nvSpPr>
          <p:spPr>
            <a:xfrm>
              <a:off x="2273011" y="2664683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12</a:t>
              </a:r>
            </a:p>
          </p:txBody>
        </p:sp>
        <p:sp>
          <p:nvSpPr>
            <p:cNvPr id="36" name="Ellipse 35"/>
            <p:cNvSpPr/>
            <p:nvPr/>
          </p:nvSpPr>
          <p:spPr>
            <a:xfrm>
              <a:off x="2277623" y="3052515"/>
              <a:ext cx="278675" cy="278675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8190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ruppieren 82"/>
          <p:cNvGrpSpPr/>
          <p:nvPr/>
        </p:nvGrpSpPr>
        <p:grpSpPr>
          <a:xfrm>
            <a:off x="7846723" y="4523874"/>
            <a:ext cx="2407989" cy="1805992"/>
            <a:chOff x="6322721" y="4523874"/>
            <a:chExt cx="2407989" cy="1805992"/>
          </a:xfrm>
        </p:grpSpPr>
        <p:pic>
          <p:nvPicPr>
            <p:cNvPr id="8" name="Grafik 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2721" y="4523874"/>
              <a:ext cx="2407989" cy="1805992"/>
            </a:xfrm>
            <a:prstGeom prst="rect">
              <a:avLst/>
            </a:prstGeom>
            <a:ln w="31750" cmpd="sng">
              <a:solidFill>
                <a:schemeClr val="tx2"/>
              </a:solidFill>
              <a:prstDash val="dash"/>
            </a:ln>
          </p:spPr>
        </p:pic>
        <p:cxnSp>
          <p:nvCxnSpPr>
            <p:cNvPr id="19" name="Gerader Verbinder 18"/>
            <p:cNvCxnSpPr/>
            <p:nvPr/>
          </p:nvCxnSpPr>
          <p:spPr>
            <a:xfrm>
              <a:off x="7772400" y="5804034"/>
              <a:ext cx="761530" cy="272880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Ellipse 16"/>
            <p:cNvSpPr/>
            <p:nvPr/>
          </p:nvSpPr>
          <p:spPr>
            <a:xfrm>
              <a:off x="8395330" y="5939754"/>
              <a:ext cx="277200" cy="277200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4</a:t>
              </a:r>
            </a:p>
          </p:txBody>
        </p:sp>
        <p:cxnSp>
          <p:nvCxnSpPr>
            <p:cNvPr id="35" name="Gerader Verbinder 34"/>
            <p:cNvCxnSpPr/>
            <p:nvPr/>
          </p:nvCxnSpPr>
          <p:spPr>
            <a:xfrm flipV="1">
              <a:off x="7806716" y="4755691"/>
              <a:ext cx="310390" cy="317959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Gerader Verbinder 35"/>
            <p:cNvCxnSpPr/>
            <p:nvPr/>
          </p:nvCxnSpPr>
          <p:spPr>
            <a:xfrm>
              <a:off x="6692266" y="5334030"/>
              <a:ext cx="449680" cy="0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Ellipse 30"/>
            <p:cNvSpPr/>
            <p:nvPr/>
          </p:nvSpPr>
          <p:spPr>
            <a:xfrm>
              <a:off x="6553666" y="5195929"/>
              <a:ext cx="277200" cy="277200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Times New Roman" panose="02020603050405020304" pitchFamily="18" charset="0"/>
                </a:rPr>
                <a:t>I</a:t>
              </a:r>
            </a:p>
          </p:txBody>
        </p:sp>
        <p:sp>
          <p:nvSpPr>
            <p:cNvPr id="32" name="Ellipse 31"/>
            <p:cNvSpPr/>
            <p:nvPr/>
          </p:nvSpPr>
          <p:spPr>
            <a:xfrm>
              <a:off x="7978506" y="4617091"/>
              <a:ext cx="277200" cy="277200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Times New Roman" panose="02020603050405020304" pitchFamily="18" charset="0"/>
                </a:rPr>
                <a:t>II</a:t>
              </a:r>
            </a:p>
          </p:txBody>
        </p:sp>
        <p:sp>
          <p:nvSpPr>
            <p:cNvPr id="80" name="Nach unten gekrümmter Pfeil 79"/>
            <p:cNvSpPr/>
            <p:nvPr/>
          </p:nvSpPr>
          <p:spPr>
            <a:xfrm rot="20197048">
              <a:off x="7224073" y="5546647"/>
              <a:ext cx="695245" cy="279956"/>
            </a:xfrm>
            <a:prstGeom prst="curvedDown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  <p:sp>
          <p:nvSpPr>
            <p:cNvPr id="82" name="Nach oben gekrümmter Pfeil 81"/>
            <p:cNvSpPr/>
            <p:nvPr/>
          </p:nvSpPr>
          <p:spPr>
            <a:xfrm rot="8537236">
              <a:off x="7171258" y="5596484"/>
              <a:ext cx="676874" cy="243025"/>
            </a:xfrm>
            <a:prstGeom prst="curvedUpArrow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black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72" name="Gruppieren 71"/>
          <p:cNvGrpSpPr/>
          <p:nvPr/>
        </p:nvGrpSpPr>
        <p:grpSpPr>
          <a:xfrm>
            <a:off x="1625307" y="1048236"/>
            <a:ext cx="5957470" cy="3974396"/>
            <a:chOff x="250825" y="1148710"/>
            <a:chExt cx="5957470" cy="3974396"/>
          </a:xfrm>
        </p:grpSpPr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0825" y="1148710"/>
              <a:ext cx="5957470" cy="3974396"/>
            </a:xfrm>
            <a:prstGeom prst="rect">
              <a:avLst/>
            </a:prstGeom>
          </p:spPr>
        </p:pic>
        <p:sp>
          <p:nvSpPr>
            <p:cNvPr id="10" name="Rechteck 9"/>
            <p:cNvSpPr/>
            <p:nvPr/>
          </p:nvSpPr>
          <p:spPr>
            <a:xfrm>
              <a:off x="4841507" y="4533500"/>
              <a:ext cx="471638" cy="327259"/>
            </a:xfrm>
            <a:prstGeom prst="rect">
              <a:avLst/>
            </a:prstGeom>
            <a:noFill/>
            <a:ln w="25400" cmpd="sng">
              <a:solidFill>
                <a:schemeClr val="tx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de-DE" sz="1600" dirty="0">
                <a:solidFill>
                  <a:prstClr val="white"/>
                </a:solidFill>
                <a:latin typeface="Arial"/>
                <a:cs typeface="Arial"/>
              </a:endParaRPr>
            </a:p>
          </p:txBody>
        </p:sp>
        <p:cxnSp>
          <p:nvCxnSpPr>
            <p:cNvPr id="20" name="Gerader Verbinder 19"/>
            <p:cNvCxnSpPr/>
            <p:nvPr/>
          </p:nvCxnSpPr>
          <p:spPr>
            <a:xfrm flipH="1" flipV="1">
              <a:off x="4888207" y="4267105"/>
              <a:ext cx="175502" cy="391082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r Verbinder 20"/>
            <p:cNvCxnSpPr/>
            <p:nvPr/>
          </p:nvCxnSpPr>
          <p:spPr>
            <a:xfrm>
              <a:off x="1632162" y="1807598"/>
              <a:ext cx="562804" cy="366547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Ellipse 12"/>
            <p:cNvSpPr/>
            <p:nvPr/>
          </p:nvSpPr>
          <p:spPr>
            <a:xfrm>
              <a:off x="1493562" y="1657993"/>
              <a:ext cx="277200" cy="277200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1</a:t>
              </a:r>
            </a:p>
          </p:txBody>
        </p:sp>
        <p:cxnSp>
          <p:nvCxnSpPr>
            <p:cNvPr id="18" name="Gerader Verbinder 17"/>
            <p:cNvCxnSpPr/>
            <p:nvPr/>
          </p:nvCxnSpPr>
          <p:spPr>
            <a:xfrm flipH="1" flipV="1">
              <a:off x="2601942" y="3255075"/>
              <a:ext cx="521887" cy="513506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Ellipse 13"/>
            <p:cNvSpPr/>
            <p:nvPr/>
          </p:nvSpPr>
          <p:spPr>
            <a:xfrm>
              <a:off x="2463342" y="3102404"/>
              <a:ext cx="277200" cy="277200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2</a:t>
              </a:r>
            </a:p>
          </p:txBody>
        </p:sp>
        <p:sp>
          <p:nvSpPr>
            <p:cNvPr id="16" name="Ellipse 15"/>
            <p:cNvSpPr/>
            <p:nvPr/>
          </p:nvSpPr>
          <p:spPr>
            <a:xfrm>
              <a:off x="4691966" y="3989905"/>
              <a:ext cx="277200" cy="277200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4</a:t>
              </a:r>
            </a:p>
          </p:txBody>
        </p:sp>
        <p:cxnSp>
          <p:nvCxnSpPr>
            <p:cNvPr id="26" name="Gerader Verbinder 25"/>
            <p:cNvCxnSpPr/>
            <p:nvPr/>
          </p:nvCxnSpPr>
          <p:spPr>
            <a:xfrm flipV="1">
              <a:off x="4542355" y="2959100"/>
              <a:ext cx="1069941" cy="552728"/>
            </a:xfrm>
            <a:prstGeom prst="line">
              <a:avLst/>
            </a:prstGeom>
            <a:ln w="15875" cap="rnd" cmpd="sng">
              <a:solidFill>
                <a:schemeClr val="tx2"/>
              </a:solidFill>
              <a:tailEnd type="none" w="med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Ellipse 14"/>
            <p:cNvSpPr/>
            <p:nvPr/>
          </p:nvSpPr>
          <p:spPr>
            <a:xfrm>
              <a:off x="5473696" y="2805350"/>
              <a:ext cx="277200" cy="277200"/>
            </a:xfrm>
            <a:prstGeom prst="ellipse">
              <a:avLst/>
            </a:prstGeom>
            <a:solidFill>
              <a:srgbClr val="FF5A00"/>
            </a:solidFill>
            <a:ln>
              <a:solidFill>
                <a:schemeClr val="tx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 anchorCtr="0">
              <a:noAutofit/>
            </a:bodyPr>
            <a:lstStyle/>
            <a:p>
              <a:pPr algn="ctr"/>
              <a:r>
                <a:rPr lang="de-DE" sz="1400" dirty="0">
                  <a:solidFill>
                    <a:prstClr val="white"/>
                  </a:solidFill>
                  <a:latin typeface="Arial"/>
                  <a:cs typeface="Arial"/>
                </a:rPr>
                <a:t>3</a:t>
              </a:r>
            </a:p>
          </p:txBody>
        </p:sp>
      </p:grpSp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55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Linke Kabinenseite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aphicFrame>
        <p:nvGraphicFramePr>
          <p:cNvPr id="6" name="Inhaltsplatzhalter 5"/>
          <p:cNvGraphicFramePr>
            <a:graphicFrameLocks noGrp="1"/>
          </p:cNvGraphicFramePr>
          <p:nvPr>
            <p:ph sz="quarter" idx="17"/>
            <p:extLst/>
          </p:nvPr>
        </p:nvGraphicFramePr>
        <p:xfrm>
          <a:off x="7645670" y="1040823"/>
          <a:ext cx="2771507" cy="1945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269">
                  <a:extLst>
                    <a:ext uri="{9D8B030D-6E8A-4147-A177-3AD203B41FA5}">
                      <a16:colId xmlns:a16="http://schemas.microsoft.com/office/drawing/2014/main" val="3603864240"/>
                    </a:ext>
                  </a:extLst>
                </a:gridCol>
                <a:gridCol w="2246238">
                  <a:extLst>
                    <a:ext uri="{9D8B030D-6E8A-4147-A177-3AD203B41FA5}">
                      <a16:colId xmlns:a16="http://schemas.microsoft.com/office/drawing/2014/main" val="658619026"/>
                    </a:ext>
                  </a:extLst>
                </a:gridCol>
              </a:tblGrid>
              <a:tr h="37217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3900539"/>
                  </a:ext>
                </a:extLst>
              </a:tr>
              <a:tr h="37217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1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Staufach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75295237"/>
                  </a:ext>
                </a:extLst>
              </a:tr>
              <a:tr h="37217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2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Handbremshebel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5529663"/>
                  </a:ext>
                </a:extLst>
              </a:tr>
              <a:tr h="372173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/>
                        <a:t>3</a:t>
                      </a:r>
                      <a:endParaRPr lang="de-DE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Beifahrersitz mit Kühlfach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1689823"/>
                  </a:ext>
                </a:extLst>
              </a:tr>
              <a:tr h="372173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de-DE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Drehschalter Kühlfachbelüftung</a:t>
                      </a:r>
                      <a:endParaRPr lang="de-DE" sz="12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8015819"/>
                  </a:ext>
                </a:extLst>
              </a:tr>
            </a:tbl>
          </a:graphicData>
        </a:graphic>
      </p:graphicFrame>
      <p:graphicFrame>
        <p:nvGraphicFramePr>
          <p:cNvPr id="11" name="Diagramm 10"/>
          <p:cNvGraphicFramePr/>
          <p:nvPr>
            <p:extLst/>
          </p:nvPr>
        </p:nvGraphicFramePr>
        <p:xfrm>
          <a:off x="6416270" y="3318914"/>
          <a:ext cx="2249677" cy="204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2" name="Tabelle 11"/>
          <p:cNvGraphicFramePr>
            <a:graphicFrameLocks noGrp="1"/>
          </p:cNvGraphicFramePr>
          <p:nvPr>
            <p:extLst/>
          </p:nvPr>
        </p:nvGraphicFramePr>
        <p:xfrm>
          <a:off x="5300432" y="5340969"/>
          <a:ext cx="2282347" cy="1106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648">
                  <a:extLst>
                    <a:ext uri="{9D8B030D-6E8A-4147-A177-3AD203B41FA5}">
                      <a16:colId xmlns:a16="http://schemas.microsoft.com/office/drawing/2014/main" val="2865613748"/>
                    </a:ext>
                  </a:extLst>
                </a:gridCol>
                <a:gridCol w="1732699">
                  <a:extLst>
                    <a:ext uri="{9D8B030D-6E8A-4147-A177-3AD203B41FA5}">
                      <a16:colId xmlns:a16="http://schemas.microsoft.com/office/drawing/2014/main" val="3647122133"/>
                    </a:ext>
                  </a:extLst>
                </a:gridCol>
              </a:tblGrid>
              <a:tr h="32486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  <a:latin typeface="+mn-lt"/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1714379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latin typeface="+mn-lt"/>
                          <a:cs typeface="Times New Roman" panose="02020603050405020304" pitchFamily="18" charset="0"/>
                        </a:rPr>
                        <a:t>I</a:t>
                      </a:r>
                      <a:endParaRPr lang="de-DE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+mn-lt"/>
                        </a:rPr>
                        <a:t>Kühlfachbelüftung EIN</a:t>
                      </a:r>
                      <a:endParaRPr lang="de-DE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5511908"/>
                  </a:ext>
                </a:extLst>
              </a:tr>
              <a:tr h="32486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latin typeface="+mn-lt"/>
                          <a:cs typeface="Times New Roman" panose="02020603050405020304" pitchFamily="18" charset="0"/>
                        </a:rPr>
                        <a:t>II</a:t>
                      </a:r>
                      <a:endParaRPr lang="de-DE" sz="12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latin typeface="+mn-lt"/>
                        </a:rPr>
                        <a:t>Kühlfachbelüftung AUS</a:t>
                      </a:r>
                      <a:endParaRPr lang="de-DE" sz="12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804343"/>
                  </a:ext>
                </a:extLst>
              </a:tr>
            </a:tbl>
          </a:graphicData>
        </a:graphic>
      </p:graphicFrame>
      <p:sp>
        <p:nvSpPr>
          <p:cNvPr id="71" name="Freihandform 70"/>
          <p:cNvSpPr/>
          <p:nvPr/>
        </p:nvSpPr>
        <p:spPr>
          <a:xfrm>
            <a:off x="8591553" y="4898432"/>
            <a:ext cx="507799" cy="420006"/>
          </a:xfrm>
          <a:custGeom>
            <a:avLst/>
            <a:gdLst>
              <a:gd name="connsiteX0" fmla="*/ 171450 w 507799"/>
              <a:gd name="connsiteY0" fmla="*/ 334603 h 420006"/>
              <a:gd name="connsiteX1" fmla="*/ 184785 w 507799"/>
              <a:gd name="connsiteY1" fmla="*/ 246973 h 420006"/>
              <a:gd name="connsiteX2" fmla="*/ 0 w 507799"/>
              <a:gd name="connsiteY2" fmla="*/ 147913 h 420006"/>
              <a:gd name="connsiteX3" fmla="*/ 497205 w 507799"/>
              <a:gd name="connsiteY3" fmla="*/ 418423 h 420006"/>
              <a:gd name="connsiteX4" fmla="*/ 342900 w 507799"/>
              <a:gd name="connsiteY4" fmla="*/ 1228 h 420006"/>
              <a:gd name="connsiteX5" fmla="*/ 379095 w 507799"/>
              <a:gd name="connsiteY5" fmla="*/ 285073 h 420006"/>
              <a:gd name="connsiteX6" fmla="*/ 217170 w 507799"/>
              <a:gd name="connsiteY6" fmla="*/ 119338 h 4200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07799" h="420006">
                <a:moveTo>
                  <a:pt x="171450" y="334603"/>
                </a:moveTo>
                <a:cubicBezTo>
                  <a:pt x="192405" y="306345"/>
                  <a:pt x="213360" y="278088"/>
                  <a:pt x="184785" y="246973"/>
                </a:cubicBezTo>
                <a:cubicBezTo>
                  <a:pt x="156210" y="215858"/>
                  <a:pt x="0" y="147913"/>
                  <a:pt x="0" y="147913"/>
                </a:cubicBezTo>
                <a:cubicBezTo>
                  <a:pt x="52070" y="176488"/>
                  <a:pt x="440055" y="442871"/>
                  <a:pt x="497205" y="418423"/>
                </a:cubicBezTo>
                <a:cubicBezTo>
                  <a:pt x="554355" y="393976"/>
                  <a:pt x="362585" y="23453"/>
                  <a:pt x="342900" y="1228"/>
                </a:cubicBezTo>
                <a:cubicBezTo>
                  <a:pt x="323215" y="-20997"/>
                  <a:pt x="400050" y="265388"/>
                  <a:pt x="379095" y="285073"/>
                </a:cubicBezTo>
                <a:cubicBezTo>
                  <a:pt x="358140" y="304758"/>
                  <a:pt x="287655" y="212048"/>
                  <a:pt x="217170" y="119338"/>
                </a:cubicBezTo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prstClr val="whit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185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56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Fahrersitz, luftgefedert und schwenkbar (Grammer)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l="23130" t="23250" r="56057" b="21915"/>
          <a:stretch/>
        </p:blipFill>
        <p:spPr>
          <a:xfrm>
            <a:off x="2090746" y="1007741"/>
            <a:ext cx="3805875" cy="5379721"/>
          </a:xfrm>
          <a:prstGeom prst="rect">
            <a:avLst/>
          </a:prstGeom>
        </p:spPr>
      </p:pic>
      <p:graphicFrame>
        <p:nvGraphicFramePr>
          <p:cNvPr id="6" name="Inhaltsplatzhalter 7"/>
          <p:cNvGraphicFramePr>
            <a:graphicFrameLocks/>
          </p:cNvGraphicFramePr>
          <p:nvPr>
            <p:extLst/>
          </p:nvPr>
        </p:nvGraphicFramePr>
        <p:xfrm>
          <a:off x="6518218" y="1523619"/>
          <a:ext cx="3798343" cy="40888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381">
                  <a:extLst>
                    <a:ext uri="{9D8B030D-6E8A-4147-A177-3AD203B41FA5}">
                      <a16:colId xmlns:a16="http://schemas.microsoft.com/office/drawing/2014/main" val="299005974"/>
                    </a:ext>
                  </a:extLst>
                </a:gridCol>
                <a:gridCol w="3218962">
                  <a:extLst>
                    <a:ext uri="{9D8B030D-6E8A-4147-A177-3AD203B41FA5}">
                      <a16:colId xmlns:a16="http://schemas.microsoft.com/office/drawing/2014/main" val="3016302131"/>
                    </a:ext>
                  </a:extLst>
                </a:gridCol>
              </a:tblGrid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298425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Verstellbare Kopfstütze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7553735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Rändelschraube zur Einstellung der Bandscheibenstütze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0609261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Stellknopf zur</a:t>
                      </a:r>
                      <a:r>
                        <a:rPr lang="de-DE" sz="1200" baseline="0" dirty="0" smtClean="0"/>
                        <a:t> Einstellung der Armlehne links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0393900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zur Einstellung der Rückenlehne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2579653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Stellhebel zur Einstellung der Federhärte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1459109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Stellknopf für die Sitzhöhe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918580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Verriegelungshebel der Horizontaldämpfung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940895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Stellhebel für die Sitzrichtung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283891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für die Längsverstellung des</a:t>
                      </a:r>
                      <a:r>
                        <a:rPr lang="de-DE" sz="1200" baseline="0" dirty="0" smtClean="0"/>
                        <a:t> Sitzes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108131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für die Sitzflächentiefe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941253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für die Sitzneigung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4820603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Sicherheitsgurt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81148235"/>
                  </a:ext>
                </a:extLst>
              </a:tr>
            </a:tbl>
          </a:graphicData>
        </a:graphic>
      </p:graphicFrame>
      <p:sp>
        <p:nvSpPr>
          <p:cNvPr id="8" name="Ellipse 7"/>
          <p:cNvSpPr/>
          <p:nvPr/>
        </p:nvSpPr>
        <p:spPr>
          <a:xfrm>
            <a:off x="4386316" y="1991029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cxnSp>
        <p:nvCxnSpPr>
          <p:cNvPr id="9" name="Gerader Verbinder 8"/>
          <p:cNvCxnSpPr/>
          <p:nvPr/>
        </p:nvCxnSpPr>
        <p:spPr>
          <a:xfrm>
            <a:off x="2878510" y="1707860"/>
            <a:ext cx="489530" cy="5998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Ellipse 9"/>
          <p:cNvSpPr/>
          <p:nvPr/>
        </p:nvSpPr>
        <p:spPr>
          <a:xfrm>
            <a:off x="2746278" y="157277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cxnSp>
        <p:nvCxnSpPr>
          <p:cNvPr id="12" name="Gerader Verbinder 11"/>
          <p:cNvCxnSpPr/>
          <p:nvPr/>
        </p:nvCxnSpPr>
        <p:spPr>
          <a:xfrm flipH="1" flipV="1">
            <a:off x="4744720" y="3568034"/>
            <a:ext cx="948110" cy="268346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5560598" y="370129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3</a:t>
            </a:r>
          </a:p>
        </p:txBody>
      </p:sp>
      <p:cxnSp>
        <p:nvCxnSpPr>
          <p:cNvPr id="15" name="Gerader Verbinder 14"/>
          <p:cNvCxnSpPr/>
          <p:nvPr/>
        </p:nvCxnSpPr>
        <p:spPr>
          <a:xfrm flipH="1">
            <a:off x="5222240" y="4251200"/>
            <a:ext cx="480098" cy="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15"/>
          <p:cNvSpPr/>
          <p:nvPr/>
        </p:nvSpPr>
        <p:spPr>
          <a:xfrm>
            <a:off x="5570106" y="411611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4</a:t>
            </a:r>
          </a:p>
        </p:txBody>
      </p:sp>
      <p:cxnSp>
        <p:nvCxnSpPr>
          <p:cNvPr id="18" name="Gerader Verbinder 17"/>
          <p:cNvCxnSpPr/>
          <p:nvPr/>
        </p:nvCxnSpPr>
        <p:spPr>
          <a:xfrm flipV="1">
            <a:off x="4528708" y="5059680"/>
            <a:ext cx="0" cy="86284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Ellipse 18"/>
          <p:cNvSpPr/>
          <p:nvPr/>
        </p:nvSpPr>
        <p:spPr>
          <a:xfrm>
            <a:off x="4396476" y="578743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5</a:t>
            </a:r>
          </a:p>
        </p:txBody>
      </p:sp>
      <p:cxnSp>
        <p:nvCxnSpPr>
          <p:cNvPr id="21" name="Gerader Verbinder 20"/>
          <p:cNvCxnSpPr/>
          <p:nvPr/>
        </p:nvCxnSpPr>
        <p:spPr>
          <a:xfrm flipV="1">
            <a:off x="4187468" y="5135880"/>
            <a:ext cx="0" cy="86284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Ellipse 21"/>
          <p:cNvSpPr/>
          <p:nvPr/>
        </p:nvSpPr>
        <p:spPr>
          <a:xfrm>
            <a:off x="4055236" y="586363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6</a:t>
            </a:r>
          </a:p>
        </p:txBody>
      </p:sp>
      <p:cxnSp>
        <p:nvCxnSpPr>
          <p:cNvPr id="24" name="Gerader Verbinder 23"/>
          <p:cNvCxnSpPr/>
          <p:nvPr/>
        </p:nvCxnSpPr>
        <p:spPr>
          <a:xfrm flipV="1">
            <a:off x="3746304" y="5216451"/>
            <a:ext cx="0" cy="86284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/>
          <p:cNvSpPr/>
          <p:nvPr/>
        </p:nvSpPr>
        <p:spPr>
          <a:xfrm>
            <a:off x="3614072" y="5944207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7</a:t>
            </a:r>
          </a:p>
        </p:txBody>
      </p:sp>
      <p:cxnSp>
        <p:nvCxnSpPr>
          <p:cNvPr id="26" name="Gerader Verbinder 25"/>
          <p:cNvCxnSpPr/>
          <p:nvPr/>
        </p:nvCxnSpPr>
        <p:spPr>
          <a:xfrm flipV="1">
            <a:off x="3134988" y="5013960"/>
            <a:ext cx="588171" cy="101016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e 26"/>
          <p:cNvSpPr/>
          <p:nvPr/>
        </p:nvSpPr>
        <p:spPr>
          <a:xfrm>
            <a:off x="3002754" y="588903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8</a:t>
            </a:r>
          </a:p>
        </p:txBody>
      </p:sp>
      <p:cxnSp>
        <p:nvCxnSpPr>
          <p:cNvPr id="29" name="Gerader Verbinder 28"/>
          <p:cNvCxnSpPr/>
          <p:nvPr/>
        </p:nvCxnSpPr>
        <p:spPr>
          <a:xfrm flipH="1" flipV="1">
            <a:off x="2649443" y="4800600"/>
            <a:ext cx="913" cy="1103086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e 29"/>
          <p:cNvSpPr/>
          <p:nvPr/>
        </p:nvSpPr>
        <p:spPr>
          <a:xfrm>
            <a:off x="2518122" y="5768602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9</a:t>
            </a:r>
          </a:p>
        </p:txBody>
      </p:sp>
      <p:cxnSp>
        <p:nvCxnSpPr>
          <p:cNvPr id="32" name="Gerader Verbinder 31"/>
          <p:cNvCxnSpPr/>
          <p:nvPr/>
        </p:nvCxnSpPr>
        <p:spPr>
          <a:xfrm>
            <a:off x="2400188" y="3885440"/>
            <a:ext cx="365690" cy="29032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Ellipse 32"/>
          <p:cNvSpPr/>
          <p:nvPr/>
        </p:nvSpPr>
        <p:spPr>
          <a:xfrm>
            <a:off x="2267956" y="375035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10</a:t>
            </a:r>
          </a:p>
        </p:txBody>
      </p:sp>
      <p:cxnSp>
        <p:nvCxnSpPr>
          <p:cNvPr id="36" name="Gerader Verbinder 35"/>
          <p:cNvCxnSpPr/>
          <p:nvPr/>
        </p:nvCxnSpPr>
        <p:spPr>
          <a:xfrm flipH="1">
            <a:off x="3098399" y="3947768"/>
            <a:ext cx="334434" cy="298352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e 36"/>
          <p:cNvSpPr/>
          <p:nvPr/>
        </p:nvSpPr>
        <p:spPr>
          <a:xfrm>
            <a:off x="3300601" y="3812684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11</a:t>
            </a:r>
          </a:p>
        </p:txBody>
      </p:sp>
      <p:cxnSp>
        <p:nvCxnSpPr>
          <p:cNvPr id="39" name="Gerader Verbinder 38"/>
          <p:cNvCxnSpPr/>
          <p:nvPr/>
        </p:nvCxnSpPr>
        <p:spPr>
          <a:xfrm>
            <a:off x="2650354" y="2864736"/>
            <a:ext cx="381708" cy="310264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Ellipse 39"/>
          <p:cNvSpPr/>
          <p:nvPr/>
        </p:nvSpPr>
        <p:spPr>
          <a:xfrm>
            <a:off x="2518122" y="2729652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220320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57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>
          <a:xfrm>
            <a:off x="1774824" y="384208"/>
            <a:ext cx="8642350" cy="385763"/>
          </a:xfrm>
        </p:spPr>
        <p:txBody>
          <a:bodyPr/>
          <a:lstStyle/>
          <a:p>
            <a:pPr algn="l"/>
            <a:r>
              <a:rPr lang="de-DE" sz="2000" b="0" dirty="0"/>
              <a:t>Fahrersitz, semi-aktiv gefedert und schwenkbar einschl. Sitzheizung (Sears)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/>
          <a:srcRect l="22782" t="32039" r="56087" b="13101"/>
          <a:stretch/>
        </p:blipFill>
        <p:spPr>
          <a:xfrm>
            <a:off x="1774825" y="1070404"/>
            <a:ext cx="3772536" cy="5254395"/>
          </a:xfrm>
          <a:prstGeom prst="rect">
            <a:avLst/>
          </a:prstGeom>
        </p:spPr>
      </p:pic>
      <p:graphicFrame>
        <p:nvGraphicFramePr>
          <p:cNvPr id="6" name="Inhaltsplatzhalter 7"/>
          <p:cNvGraphicFramePr>
            <a:graphicFrameLocks/>
          </p:cNvGraphicFramePr>
          <p:nvPr>
            <p:extLst/>
          </p:nvPr>
        </p:nvGraphicFramePr>
        <p:xfrm>
          <a:off x="6518218" y="1523619"/>
          <a:ext cx="3798343" cy="39356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9381">
                  <a:extLst>
                    <a:ext uri="{9D8B030D-6E8A-4147-A177-3AD203B41FA5}">
                      <a16:colId xmlns:a16="http://schemas.microsoft.com/office/drawing/2014/main" val="299005974"/>
                    </a:ext>
                  </a:extLst>
                </a:gridCol>
                <a:gridCol w="3218962">
                  <a:extLst>
                    <a:ext uri="{9D8B030D-6E8A-4147-A177-3AD203B41FA5}">
                      <a16:colId xmlns:a16="http://schemas.microsoft.com/office/drawing/2014/main" val="3016302131"/>
                    </a:ext>
                  </a:extLst>
                </a:gridCol>
              </a:tblGrid>
              <a:tr h="201218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5298425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für Sitzflächentiefe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47553735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Stellhebel für die Sitzrichtung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10609261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für die Längsverstellung des Sitzes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70393900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für die Sitzneigung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02579653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Verstellbare Kopfstütze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61459109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Stellknopf</a:t>
                      </a:r>
                      <a:r>
                        <a:rPr lang="de-DE" sz="1200" baseline="0" dirty="0" smtClean="0"/>
                        <a:t> für die Sitzhöhe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55918580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Einstellung der Federhärte (je nach Ausrüstung)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68940895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Einstellung der Sitzheizung (je nach Ausrüstung)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20283891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9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Sicherheitsgurt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5108131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Stellgriff zur Einstellung der Rückenlehne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0941253"/>
                  </a:ext>
                </a:extLst>
              </a:tr>
              <a:tr h="305210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/>
                        <a:t>Horizontaldämpfung verriegeln</a:t>
                      </a:r>
                      <a:endParaRPr lang="de-DE" sz="12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74820603"/>
                  </a:ext>
                </a:extLst>
              </a:tr>
            </a:tbl>
          </a:graphicData>
        </a:graphic>
      </p:graphicFrame>
      <p:cxnSp>
        <p:nvCxnSpPr>
          <p:cNvPr id="7" name="Gerader Verbinder 6"/>
          <p:cNvCxnSpPr/>
          <p:nvPr/>
        </p:nvCxnSpPr>
        <p:spPr>
          <a:xfrm flipV="1">
            <a:off x="1922588" y="4343400"/>
            <a:ext cx="169081" cy="18212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Ellipse 7"/>
          <p:cNvSpPr/>
          <p:nvPr/>
        </p:nvSpPr>
        <p:spPr>
          <a:xfrm>
            <a:off x="1790354" y="4398212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cxnSp>
        <p:nvCxnSpPr>
          <p:cNvPr id="12" name="Gerader Verbinder 11"/>
          <p:cNvCxnSpPr/>
          <p:nvPr/>
        </p:nvCxnSpPr>
        <p:spPr>
          <a:xfrm flipV="1">
            <a:off x="2006602" y="4485640"/>
            <a:ext cx="322945" cy="418034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e 12"/>
          <p:cNvSpPr/>
          <p:nvPr/>
        </p:nvSpPr>
        <p:spPr>
          <a:xfrm>
            <a:off x="1918006" y="466475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cxnSp>
        <p:nvCxnSpPr>
          <p:cNvPr id="20" name="Gerader Verbinder 19"/>
          <p:cNvCxnSpPr/>
          <p:nvPr/>
        </p:nvCxnSpPr>
        <p:spPr>
          <a:xfrm flipV="1">
            <a:off x="2203790" y="4733909"/>
            <a:ext cx="315890" cy="394344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llipse 20"/>
          <p:cNvSpPr/>
          <p:nvPr/>
        </p:nvSpPr>
        <p:spPr>
          <a:xfrm>
            <a:off x="2079718" y="4948795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3</a:t>
            </a:r>
          </a:p>
        </p:txBody>
      </p:sp>
      <p:cxnSp>
        <p:nvCxnSpPr>
          <p:cNvPr id="24" name="Gerader Verbinder 23"/>
          <p:cNvCxnSpPr/>
          <p:nvPr/>
        </p:nvCxnSpPr>
        <p:spPr>
          <a:xfrm flipH="1" flipV="1">
            <a:off x="2630948" y="4525521"/>
            <a:ext cx="3490" cy="65608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/>
          <p:cNvSpPr/>
          <p:nvPr/>
        </p:nvSpPr>
        <p:spPr>
          <a:xfrm>
            <a:off x="2489574" y="5047033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4</a:t>
            </a:r>
          </a:p>
        </p:txBody>
      </p:sp>
      <p:cxnSp>
        <p:nvCxnSpPr>
          <p:cNvPr id="29" name="Gerader Verbinder 28"/>
          <p:cNvCxnSpPr/>
          <p:nvPr/>
        </p:nvCxnSpPr>
        <p:spPr>
          <a:xfrm>
            <a:off x="3179150" y="2016762"/>
            <a:ext cx="768010" cy="1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e 29"/>
          <p:cNvSpPr/>
          <p:nvPr/>
        </p:nvSpPr>
        <p:spPr>
          <a:xfrm>
            <a:off x="3055078" y="1885555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5</a:t>
            </a:r>
          </a:p>
        </p:txBody>
      </p:sp>
      <p:cxnSp>
        <p:nvCxnSpPr>
          <p:cNvPr id="33" name="Gerader Verbinder 32"/>
          <p:cNvCxnSpPr/>
          <p:nvPr/>
        </p:nvCxnSpPr>
        <p:spPr>
          <a:xfrm>
            <a:off x="3911600" y="2697480"/>
            <a:ext cx="690880" cy="44704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lipse 33"/>
          <p:cNvSpPr/>
          <p:nvPr/>
        </p:nvSpPr>
        <p:spPr>
          <a:xfrm>
            <a:off x="3857718" y="2622155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6</a:t>
            </a:r>
          </a:p>
        </p:txBody>
      </p:sp>
      <p:cxnSp>
        <p:nvCxnSpPr>
          <p:cNvPr id="38" name="Gerader Verbinder 37"/>
          <p:cNvCxnSpPr/>
          <p:nvPr/>
        </p:nvCxnSpPr>
        <p:spPr>
          <a:xfrm flipH="1">
            <a:off x="5256497" y="2622155"/>
            <a:ext cx="143544" cy="429581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Ellipse 38"/>
          <p:cNvSpPr/>
          <p:nvPr/>
        </p:nvSpPr>
        <p:spPr>
          <a:xfrm>
            <a:off x="5271737" y="2456312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7</a:t>
            </a:r>
          </a:p>
        </p:txBody>
      </p:sp>
      <p:cxnSp>
        <p:nvCxnSpPr>
          <p:cNvPr id="48" name="Gerader Verbinder 47"/>
          <p:cNvCxnSpPr/>
          <p:nvPr/>
        </p:nvCxnSpPr>
        <p:spPr>
          <a:xfrm flipH="1" flipV="1">
            <a:off x="5024122" y="3144520"/>
            <a:ext cx="375921" cy="281448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Ellipse 48"/>
          <p:cNvSpPr/>
          <p:nvPr/>
        </p:nvSpPr>
        <p:spPr>
          <a:xfrm>
            <a:off x="5261577" y="3260126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8</a:t>
            </a:r>
          </a:p>
        </p:txBody>
      </p:sp>
      <p:cxnSp>
        <p:nvCxnSpPr>
          <p:cNvPr id="54" name="Gerader Verbinder 53"/>
          <p:cNvCxnSpPr/>
          <p:nvPr/>
        </p:nvCxnSpPr>
        <p:spPr>
          <a:xfrm flipH="1">
            <a:off x="4988562" y="3821443"/>
            <a:ext cx="406401" cy="123768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Ellipse 54"/>
          <p:cNvSpPr/>
          <p:nvPr/>
        </p:nvSpPr>
        <p:spPr>
          <a:xfrm>
            <a:off x="5266657" y="3655602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9</a:t>
            </a:r>
          </a:p>
        </p:txBody>
      </p:sp>
      <p:cxnSp>
        <p:nvCxnSpPr>
          <p:cNvPr id="57" name="Gerader Verbinder 56"/>
          <p:cNvCxnSpPr/>
          <p:nvPr/>
        </p:nvCxnSpPr>
        <p:spPr>
          <a:xfrm flipH="1" flipV="1">
            <a:off x="4556760" y="4405674"/>
            <a:ext cx="852790" cy="130008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Ellipse 57"/>
          <p:cNvSpPr/>
          <p:nvPr/>
        </p:nvSpPr>
        <p:spPr>
          <a:xfrm>
            <a:off x="5281245" y="4398212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10</a:t>
            </a:r>
          </a:p>
        </p:txBody>
      </p:sp>
      <p:cxnSp>
        <p:nvCxnSpPr>
          <p:cNvPr id="64" name="Gerader Verbinder 63"/>
          <p:cNvCxnSpPr/>
          <p:nvPr/>
        </p:nvCxnSpPr>
        <p:spPr>
          <a:xfrm flipH="1" flipV="1">
            <a:off x="3449323" y="5486400"/>
            <a:ext cx="828039" cy="670560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Ellipse 64"/>
          <p:cNvSpPr/>
          <p:nvPr/>
        </p:nvSpPr>
        <p:spPr>
          <a:xfrm>
            <a:off x="4037297" y="5953803"/>
            <a:ext cx="285784" cy="289611"/>
          </a:xfrm>
          <a:prstGeom prst="ellipse">
            <a:avLst/>
          </a:prstGeom>
          <a:solidFill>
            <a:srgbClr val="FF5A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580951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05" t="22231" r="27603" b="50441"/>
          <a:stretch/>
        </p:blipFill>
        <p:spPr>
          <a:xfrm rot="5400000">
            <a:off x="8816614" y="2660589"/>
            <a:ext cx="1509622" cy="1691505"/>
          </a:xfrm>
          <a:prstGeom prst="rect">
            <a:avLst/>
          </a:prstGeom>
        </p:spPr>
      </p:pic>
      <p:sp>
        <p:nvSpPr>
          <p:cNvPr id="2" name="Foliennummernplatzhalt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24D35A9-E836-412E-8900-20C5D3ECEE7B}" type="slidenum">
              <a:rPr lang="de-DE">
                <a:solidFill>
                  <a:prstClr val="black"/>
                </a:solidFill>
                <a:latin typeface="Arial"/>
                <a:cs typeface="Arial"/>
              </a:rPr>
              <a:pPr/>
              <a:t>58</a:t>
            </a:fld>
            <a:endParaRPr lang="de-DE" dirty="0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l"/>
            <a:r>
              <a:rPr lang="de-DE" sz="2000" b="0" dirty="0"/>
              <a:t>Traktorenfront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de-DE" dirty="0">
                <a:solidFill>
                  <a:prstClr val="black"/>
                </a:solidFill>
                <a:latin typeface="Arial"/>
                <a:cs typeface="Arial"/>
              </a:rPr>
              <a:t>Bedienung</a:t>
            </a:r>
          </a:p>
        </p:txBody>
      </p:sp>
      <p:grpSp>
        <p:nvGrpSpPr>
          <p:cNvPr id="24" name="Gruppieren 23"/>
          <p:cNvGrpSpPr/>
          <p:nvPr/>
        </p:nvGrpSpPr>
        <p:grpSpPr>
          <a:xfrm>
            <a:off x="7534657" y="1032710"/>
            <a:ext cx="2882518" cy="1643495"/>
            <a:chOff x="250826" y="1032708"/>
            <a:chExt cx="2882518" cy="1643495"/>
          </a:xfrm>
        </p:grpSpPr>
        <p:grpSp>
          <p:nvGrpSpPr>
            <p:cNvPr id="18" name="Gruppieren 17"/>
            <p:cNvGrpSpPr>
              <a:grpSpLocks noChangeAspect="1"/>
            </p:cNvGrpSpPr>
            <p:nvPr/>
          </p:nvGrpSpPr>
          <p:grpSpPr>
            <a:xfrm>
              <a:off x="250826" y="1032708"/>
              <a:ext cx="2882518" cy="1643495"/>
              <a:chOff x="-3636569" y="607500"/>
              <a:chExt cx="12529748" cy="7143958"/>
            </a:xfrm>
          </p:grpSpPr>
          <p:pic>
            <p:nvPicPr>
              <p:cNvPr id="17" name="Grafik 16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8613" t="-371" r="18465"/>
              <a:stretch/>
            </p:blipFill>
            <p:spPr>
              <a:xfrm rot="5400000">
                <a:off x="-943674" y="-2085395"/>
                <a:ext cx="7143958" cy="12529748"/>
              </a:xfrm>
              <a:prstGeom prst="rect">
                <a:avLst/>
              </a:prstGeom>
            </p:spPr>
          </p:pic>
          <p:pic>
            <p:nvPicPr>
              <p:cNvPr id="13" name="Grafik 1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152" t="33995" r="38244" b="56308"/>
              <a:stretch/>
            </p:blipFill>
            <p:spPr>
              <a:xfrm rot="5400000">
                <a:off x="3333921" y="2403894"/>
                <a:ext cx="1170989" cy="1289539"/>
              </a:xfrm>
              <a:prstGeom prst="rect">
                <a:avLst/>
              </a:prstGeom>
            </p:spPr>
          </p:pic>
        </p:grpSp>
        <p:sp>
          <p:nvSpPr>
            <p:cNvPr id="21" name="Textfeld 20"/>
            <p:cNvSpPr txBox="1"/>
            <p:nvPr/>
          </p:nvSpPr>
          <p:spPr>
            <a:xfrm>
              <a:off x="314960" y="1091307"/>
              <a:ext cx="350520" cy="184666"/>
            </a:xfrm>
            <a:prstGeom prst="rect">
              <a:avLst/>
            </a:prstGeom>
            <a:solidFill>
              <a:srgbClr val="FF5A0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 defTabSz="228600">
                <a:spcBef>
                  <a:spcPts val="400"/>
                </a:spcBef>
                <a:spcAft>
                  <a:spcPts val="800"/>
                </a:spcAft>
              </a:pPr>
              <a:r>
                <a:rPr lang="de-DE" sz="12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A44</a:t>
              </a:r>
            </a:p>
          </p:txBody>
        </p:sp>
      </p:grpSp>
      <p:grpSp>
        <p:nvGrpSpPr>
          <p:cNvPr id="26" name="Gruppieren 25"/>
          <p:cNvGrpSpPr/>
          <p:nvPr/>
        </p:nvGrpSpPr>
        <p:grpSpPr>
          <a:xfrm>
            <a:off x="5069759" y="1030601"/>
            <a:ext cx="2359228" cy="1643435"/>
            <a:chOff x="3239014" y="1030599"/>
            <a:chExt cx="2359228" cy="1643435"/>
          </a:xfrm>
        </p:grpSpPr>
        <p:pic>
          <p:nvPicPr>
            <p:cNvPr id="11" name="Grafik 10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120"/>
            <a:stretch/>
          </p:blipFill>
          <p:spPr>
            <a:xfrm rot="10800000">
              <a:off x="3239014" y="1030599"/>
              <a:ext cx="2359228" cy="1643435"/>
            </a:xfrm>
            <a:prstGeom prst="rect">
              <a:avLst/>
            </a:prstGeom>
          </p:spPr>
        </p:pic>
        <p:sp>
          <p:nvSpPr>
            <p:cNvPr id="22" name="Textfeld 21"/>
            <p:cNvSpPr txBox="1"/>
            <p:nvPr/>
          </p:nvSpPr>
          <p:spPr>
            <a:xfrm>
              <a:off x="3304586" y="1085334"/>
              <a:ext cx="668020" cy="184666"/>
            </a:xfrm>
            <a:prstGeom prst="rect">
              <a:avLst/>
            </a:prstGeom>
            <a:solidFill>
              <a:srgbClr val="FF5A0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 defTabSz="228600">
                <a:spcBef>
                  <a:spcPts val="400"/>
                </a:spcBef>
                <a:spcAft>
                  <a:spcPts val="800"/>
                </a:spcAft>
              </a:pPr>
              <a:r>
                <a:rPr lang="de-DE" sz="12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A61/A60</a:t>
              </a:r>
            </a:p>
          </p:txBody>
        </p:sp>
      </p:grpSp>
      <p:grpSp>
        <p:nvGrpSpPr>
          <p:cNvPr id="25" name="Gruppieren 24"/>
          <p:cNvGrpSpPr/>
          <p:nvPr/>
        </p:nvGrpSpPr>
        <p:grpSpPr>
          <a:xfrm>
            <a:off x="1774824" y="1030601"/>
            <a:ext cx="3189264" cy="1643729"/>
            <a:chOff x="5703912" y="1032417"/>
            <a:chExt cx="3189264" cy="1643729"/>
          </a:xfrm>
        </p:grpSpPr>
        <p:pic>
          <p:nvPicPr>
            <p:cNvPr id="20" name="Grafik 1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937" r="23408"/>
            <a:stretch/>
          </p:blipFill>
          <p:spPr>
            <a:xfrm rot="5400000">
              <a:off x="6476679" y="259650"/>
              <a:ext cx="1643729" cy="3189264"/>
            </a:xfrm>
            <a:prstGeom prst="rect">
              <a:avLst/>
            </a:prstGeom>
          </p:spPr>
        </p:pic>
        <p:sp>
          <p:nvSpPr>
            <p:cNvPr id="23" name="Textfeld 22"/>
            <p:cNvSpPr txBox="1"/>
            <p:nvPr/>
          </p:nvSpPr>
          <p:spPr>
            <a:xfrm>
              <a:off x="5764871" y="1089493"/>
              <a:ext cx="668020" cy="184666"/>
            </a:xfrm>
            <a:prstGeom prst="rect">
              <a:avLst/>
            </a:prstGeom>
            <a:solidFill>
              <a:srgbClr val="FF5A00"/>
            </a:solidFill>
          </p:spPr>
          <p:txBody>
            <a:bodyPr wrap="square" lIns="0" tIns="0" rIns="0" bIns="0" rtlCol="0">
              <a:spAutoFit/>
            </a:bodyPr>
            <a:lstStyle/>
            <a:p>
              <a:pPr algn="ctr" defTabSz="228600">
                <a:spcBef>
                  <a:spcPts val="400"/>
                </a:spcBef>
                <a:spcAft>
                  <a:spcPts val="800"/>
                </a:spcAft>
              </a:pPr>
              <a:r>
                <a:rPr lang="de-DE" sz="1200" dirty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  <a:t>A77-A74</a:t>
              </a:r>
            </a:p>
          </p:txBody>
        </p:sp>
      </p:grpSp>
      <p:cxnSp>
        <p:nvCxnSpPr>
          <p:cNvPr id="6" name="Gerade Verbindung mit Pfeil 5"/>
          <p:cNvCxnSpPr/>
          <p:nvPr/>
        </p:nvCxnSpPr>
        <p:spPr>
          <a:xfrm flipH="1" flipV="1">
            <a:off x="9353078" y="2085739"/>
            <a:ext cx="68196" cy="1420600"/>
          </a:xfrm>
          <a:prstGeom prst="straightConnector1">
            <a:avLst/>
          </a:prstGeom>
          <a:ln w="15875"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H="1" flipV="1">
            <a:off x="6806360" y="2085741"/>
            <a:ext cx="2546718" cy="1502775"/>
          </a:xfrm>
          <a:prstGeom prst="straightConnector1">
            <a:avLst/>
          </a:prstGeom>
          <a:ln w="15875">
            <a:solidFill>
              <a:srgbClr val="FF5A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feld 9"/>
          <p:cNvSpPr txBox="1"/>
          <p:nvPr/>
        </p:nvSpPr>
        <p:spPr>
          <a:xfrm>
            <a:off x="9498428" y="3122200"/>
            <a:ext cx="489786" cy="184666"/>
          </a:xfrm>
          <a:prstGeom prst="rect">
            <a:avLst/>
          </a:prstGeom>
          <a:solidFill>
            <a:srgbClr val="FF5A00"/>
          </a:solidFill>
        </p:spPr>
        <p:txBody>
          <a:bodyPr wrap="square" lIns="0" tIns="0" rIns="0" bIns="0" rtlCol="0">
            <a:spAutoFit/>
          </a:bodyPr>
          <a:lstStyle/>
          <a:p>
            <a:pPr algn="ctr"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Option</a:t>
            </a:r>
          </a:p>
        </p:txBody>
      </p:sp>
      <p:cxnSp>
        <p:nvCxnSpPr>
          <p:cNvPr id="27" name="Gerader Verbinder 26"/>
          <p:cNvCxnSpPr/>
          <p:nvPr/>
        </p:nvCxnSpPr>
        <p:spPr>
          <a:xfrm flipH="1" flipV="1">
            <a:off x="2554810" y="1452799"/>
            <a:ext cx="298880" cy="276204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Ellipse 27"/>
          <p:cNvSpPr/>
          <p:nvPr/>
        </p:nvSpPr>
        <p:spPr>
          <a:xfrm>
            <a:off x="2417863" y="1326191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cxnSp>
        <p:nvCxnSpPr>
          <p:cNvPr id="29" name="Gerader Verbinder 28"/>
          <p:cNvCxnSpPr/>
          <p:nvPr/>
        </p:nvCxnSpPr>
        <p:spPr>
          <a:xfrm flipH="1">
            <a:off x="2554810" y="2049782"/>
            <a:ext cx="363650" cy="221439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Ellipse 29"/>
          <p:cNvSpPr/>
          <p:nvPr/>
        </p:nvSpPr>
        <p:spPr>
          <a:xfrm>
            <a:off x="2417863" y="2144611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cxnSp>
        <p:nvCxnSpPr>
          <p:cNvPr id="31" name="Gerader Verbinder 30"/>
          <p:cNvCxnSpPr/>
          <p:nvPr/>
        </p:nvCxnSpPr>
        <p:spPr>
          <a:xfrm flipV="1">
            <a:off x="6568440" y="1306773"/>
            <a:ext cx="169944" cy="289092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Ellipse 31"/>
          <p:cNvSpPr/>
          <p:nvPr/>
        </p:nvSpPr>
        <p:spPr>
          <a:xfrm>
            <a:off x="6601437" y="1180165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cxnSp>
        <p:nvCxnSpPr>
          <p:cNvPr id="33" name="Gerader Verbinder 32"/>
          <p:cNvCxnSpPr/>
          <p:nvPr/>
        </p:nvCxnSpPr>
        <p:spPr>
          <a:xfrm flipV="1">
            <a:off x="6738386" y="1649476"/>
            <a:ext cx="269673" cy="265568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lipse 33"/>
          <p:cNvSpPr/>
          <p:nvPr/>
        </p:nvSpPr>
        <p:spPr>
          <a:xfrm>
            <a:off x="6871110" y="1522868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cxnSp>
        <p:nvCxnSpPr>
          <p:cNvPr id="35" name="Gerader Verbinder 34"/>
          <p:cNvCxnSpPr/>
          <p:nvPr/>
        </p:nvCxnSpPr>
        <p:spPr>
          <a:xfrm flipV="1">
            <a:off x="8936331" y="3771510"/>
            <a:ext cx="375311" cy="210161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Ellipse 35"/>
          <p:cNvSpPr/>
          <p:nvPr/>
        </p:nvSpPr>
        <p:spPr>
          <a:xfrm>
            <a:off x="8801495" y="3846832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cxnSp>
        <p:nvCxnSpPr>
          <p:cNvPr id="37" name="Gerader Verbinder 36"/>
          <p:cNvCxnSpPr/>
          <p:nvPr/>
        </p:nvCxnSpPr>
        <p:spPr>
          <a:xfrm flipH="1" flipV="1">
            <a:off x="9123177" y="1217915"/>
            <a:ext cx="92037" cy="249092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llipse 37"/>
          <p:cNvSpPr/>
          <p:nvPr/>
        </p:nvSpPr>
        <p:spPr>
          <a:xfrm>
            <a:off x="8986228" y="1091307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2</a:t>
            </a:r>
          </a:p>
        </p:txBody>
      </p:sp>
      <p:grpSp>
        <p:nvGrpSpPr>
          <p:cNvPr id="7" name="Gruppieren 6"/>
          <p:cNvGrpSpPr/>
          <p:nvPr/>
        </p:nvGrpSpPr>
        <p:grpSpPr>
          <a:xfrm>
            <a:off x="8725675" y="4336477"/>
            <a:ext cx="1691505" cy="2074276"/>
            <a:chOff x="7201673" y="4336477"/>
            <a:chExt cx="1691505" cy="2074276"/>
          </a:xfrm>
        </p:grpSpPr>
        <p:pic>
          <p:nvPicPr>
            <p:cNvPr id="12" name="Grafik 1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58" t="34901" r="39784" b="13173"/>
            <a:stretch/>
          </p:blipFill>
          <p:spPr>
            <a:xfrm rot="5400000">
              <a:off x="7010288" y="4527862"/>
              <a:ext cx="2074276" cy="1691505"/>
            </a:xfrm>
            <a:prstGeom prst="rect">
              <a:avLst/>
            </a:prstGeom>
          </p:spPr>
        </p:pic>
        <p:grpSp>
          <p:nvGrpSpPr>
            <p:cNvPr id="5" name="Gruppieren 4"/>
            <p:cNvGrpSpPr/>
            <p:nvPr/>
          </p:nvGrpSpPr>
          <p:grpSpPr>
            <a:xfrm>
              <a:off x="7383130" y="4460391"/>
              <a:ext cx="1290548" cy="1859474"/>
              <a:chOff x="7383130" y="4460391"/>
              <a:chExt cx="1290548" cy="1859474"/>
            </a:xfrm>
          </p:grpSpPr>
          <p:cxnSp>
            <p:nvCxnSpPr>
              <p:cNvPr id="44" name="Gerader Verbinder 43"/>
              <p:cNvCxnSpPr/>
              <p:nvPr/>
            </p:nvCxnSpPr>
            <p:spPr>
              <a:xfrm flipH="1" flipV="1">
                <a:off x="8034223" y="4586999"/>
                <a:ext cx="317297" cy="297421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Ellipse 44"/>
              <p:cNvSpPr/>
              <p:nvPr/>
            </p:nvSpPr>
            <p:spPr>
              <a:xfrm>
                <a:off x="7897274" y="4460391"/>
                <a:ext cx="269673" cy="269674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3</a:t>
                </a:r>
              </a:p>
            </p:txBody>
          </p:sp>
          <p:cxnSp>
            <p:nvCxnSpPr>
              <p:cNvPr id="47" name="Gerader Verbinder 46"/>
              <p:cNvCxnSpPr/>
              <p:nvPr/>
            </p:nvCxnSpPr>
            <p:spPr>
              <a:xfrm flipH="1" flipV="1">
                <a:off x="7654916" y="5337268"/>
                <a:ext cx="317297" cy="297421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Ellipse 47"/>
              <p:cNvSpPr/>
              <p:nvPr/>
            </p:nvSpPr>
            <p:spPr>
              <a:xfrm>
                <a:off x="7517967" y="5210660"/>
                <a:ext cx="269673" cy="269674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4</a:t>
                </a:r>
              </a:p>
            </p:txBody>
          </p:sp>
          <p:cxnSp>
            <p:nvCxnSpPr>
              <p:cNvPr id="49" name="Gerader Verbinder 48"/>
              <p:cNvCxnSpPr/>
              <p:nvPr/>
            </p:nvCxnSpPr>
            <p:spPr>
              <a:xfrm flipH="1">
                <a:off x="7520080" y="5845474"/>
                <a:ext cx="308998" cy="287378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0" name="Ellipse 49"/>
              <p:cNvSpPr/>
              <p:nvPr/>
            </p:nvSpPr>
            <p:spPr>
              <a:xfrm>
                <a:off x="7383130" y="6006243"/>
                <a:ext cx="269673" cy="269674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6</a:t>
                </a:r>
              </a:p>
            </p:txBody>
          </p:sp>
          <p:cxnSp>
            <p:nvCxnSpPr>
              <p:cNvPr id="53" name="Gerader Verbinder 52"/>
              <p:cNvCxnSpPr/>
              <p:nvPr/>
            </p:nvCxnSpPr>
            <p:spPr>
              <a:xfrm flipV="1">
                <a:off x="8240883" y="5656602"/>
                <a:ext cx="300072" cy="100308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4" name="Ellipse 53"/>
              <p:cNvSpPr/>
              <p:nvPr/>
            </p:nvSpPr>
            <p:spPr>
              <a:xfrm>
                <a:off x="8404005" y="5529993"/>
                <a:ext cx="269673" cy="269674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7</a:t>
                </a:r>
              </a:p>
            </p:txBody>
          </p:sp>
          <p:cxnSp>
            <p:nvCxnSpPr>
              <p:cNvPr id="56" name="Gerader Verbinder 55"/>
              <p:cNvCxnSpPr/>
              <p:nvPr/>
            </p:nvCxnSpPr>
            <p:spPr>
              <a:xfrm>
                <a:off x="8056593" y="5921423"/>
                <a:ext cx="277702" cy="255377"/>
              </a:xfrm>
              <a:prstGeom prst="line">
                <a:avLst/>
              </a:prstGeom>
              <a:ln w="15875" cap="rnd" cmpd="sng">
                <a:solidFill>
                  <a:schemeClr val="tx2"/>
                </a:solidFill>
                <a:tailEnd type="none" w="med" len="lg"/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7" name="Ellipse 56"/>
              <p:cNvSpPr/>
              <p:nvPr/>
            </p:nvSpPr>
            <p:spPr>
              <a:xfrm>
                <a:off x="8197345" y="6050191"/>
                <a:ext cx="269673" cy="269674"/>
              </a:xfrm>
              <a:prstGeom prst="ellipse">
                <a:avLst/>
              </a:prstGeom>
              <a:solidFill>
                <a:srgbClr val="FF5A00"/>
              </a:solidFill>
              <a:ln>
                <a:solidFill>
                  <a:schemeClr val="tx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0" tIns="0" rIns="0" bIns="0" rtlCol="0" anchor="ctr" anchorCtr="0">
                <a:noAutofit/>
              </a:bodyPr>
              <a:lstStyle/>
              <a:p>
                <a:pPr algn="ctr"/>
                <a:r>
                  <a:rPr lang="de-DE" sz="1400" dirty="0">
                    <a:solidFill>
                      <a:prstClr val="white"/>
                    </a:solidFill>
                    <a:latin typeface="Arial"/>
                    <a:cs typeface="Arial"/>
                  </a:rPr>
                  <a:t>5</a:t>
                </a:r>
              </a:p>
            </p:txBody>
          </p:sp>
        </p:grpSp>
      </p:grpSp>
      <p:graphicFrame>
        <p:nvGraphicFramePr>
          <p:cNvPr id="59" name="Tabelle 58"/>
          <p:cNvGraphicFramePr>
            <a:graphicFrameLocks noGrp="1"/>
          </p:cNvGraphicFramePr>
          <p:nvPr>
            <p:extLst/>
          </p:nvPr>
        </p:nvGraphicFramePr>
        <p:xfrm>
          <a:off x="4264688" y="3333822"/>
          <a:ext cx="4276119" cy="30769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4717">
                  <a:extLst>
                    <a:ext uri="{9D8B030D-6E8A-4147-A177-3AD203B41FA5}">
                      <a16:colId xmlns:a16="http://schemas.microsoft.com/office/drawing/2014/main" val="3815324928"/>
                    </a:ext>
                  </a:extLst>
                </a:gridCol>
                <a:gridCol w="3711402">
                  <a:extLst>
                    <a:ext uri="{9D8B030D-6E8A-4147-A177-3AD203B41FA5}">
                      <a16:colId xmlns:a16="http://schemas.microsoft.com/office/drawing/2014/main" val="1485762966"/>
                    </a:ext>
                  </a:extLst>
                </a:gridCol>
              </a:tblGrid>
              <a:tr h="29889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Pos.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Bezeichnung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3834582"/>
                  </a:ext>
                </a:extLst>
              </a:tr>
              <a:tr h="49815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25 A Steckdose </a:t>
                      </a:r>
                      <a:r>
                        <a:rPr lang="de-DE" sz="1200" b="1" dirty="0" smtClean="0">
                          <a:solidFill>
                            <a:schemeClr val="tx1"/>
                          </a:solidFill>
                        </a:rPr>
                        <a:t>oder</a:t>
                      </a: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 bei A61/A60/A44 als Option externe ISOBUS Steckdose vorne verfügbar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7464376"/>
                  </a:ext>
                </a:extLst>
              </a:tr>
              <a:tr h="29889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Anhängersteckdose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0070559"/>
                  </a:ext>
                </a:extLst>
              </a:tr>
              <a:tr h="29889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Entriegelung</a:t>
                      </a:r>
                      <a:r>
                        <a:rPr lang="de-DE" sz="1200" baseline="0" dirty="0" smtClean="0">
                          <a:solidFill>
                            <a:schemeClr val="tx1"/>
                          </a:solidFill>
                        </a:rPr>
                        <a:t> der Motorhaube (Schlüssel notwendig)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8173246"/>
                  </a:ext>
                </a:extLst>
              </a:tr>
              <a:tr h="29889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Taster Frontkraftheber anheben (2sec.-Schritte)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3772461"/>
                  </a:ext>
                </a:extLst>
              </a:tr>
              <a:tr h="29889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5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Taster Frontkraftheber absenken (2sec.-Schritte)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38402430"/>
                  </a:ext>
                </a:extLst>
              </a:tr>
              <a:tr h="29889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Taster ZSG extern +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62850471"/>
                  </a:ext>
                </a:extLst>
              </a:tr>
              <a:tr h="298892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7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Taster ZSG extern –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93355812"/>
                  </a:ext>
                </a:extLst>
              </a:tr>
              <a:tr h="486539">
                <a:tc>
                  <a:txBody>
                    <a:bodyPr/>
                    <a:lstStyle/>
                    <a:p>
                      <a:pPr algn="ctr"/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de-DE" sz="12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Umschaltventil Frontkraftheber (A77-A74,</a:t>
                      </a:r>
                      <a:r>
                        <a:rPr lang="de-DE" sz="1200" baseline="0" dirty="0" smtClean="0">
                          <a:solidFill>
                            <a:schemeClr val="tx1"/>
                          </a:solidFill>
                        </a:rPr>
                        <a:t> wenn FKH über 7. ZSG</a:t>
                      </a:r>
                      <a:r>
                        <a:rPr lang="de-DE" sz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3942059"/>
                  </a:ext>
                </a:extLst>
              </a:tr>
            </a:tbl>
          </a:graphicData>
        </a:graphic>
      </p:graphicFrame>
      <p:pic>
        <p:nvPicPr>
          <p:cNvPr id="14" name="Grafi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90660" y="3717988"/>
            <a:ext cx="3073327" cy="2304995"/>
          </a:xfrm>
          <a:prstGeom prst="rect">
            <a:avLst/>
          </a:prstGeom>
        </p:spPr>
      </p:pic>
      <p:cxnSp>
        <p:nvCxnSpPr>
          <p:cNvPr id="51" name="Gerader Verbinder 50"/>
          <p:cNvCxnSpPr/>
          <p:nvPr/>
        </p:nvCxnSpPr>
        <p:spPr>
          <a:xfrm flipH="1">
            <a:off x="3368538" y="3937575"/>
            <a:ext cx="392376" cy="677173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Ellipse 51"/>
          <p:cNvSpPr/>
          <p:nvPr/>
        </p:nvSpPr>
        <p:spPr>
          <a:xfrm>
            <a:off x="3626080" y="3802735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8</a:t>
            </a:r>
          </a:p>
        </p:txBody>
      </p:sp>
      <p:cxnSp>
        <p:nvCxnSpPr>
          <p:cNvPr id="61" name="Gerader Verbinder 60"/>
          <p:cNvCxnSpPr/>
          <p:nvPr/>
        </p:nvCxnSpPr>
        <p:spPr>
          <a:xfrm flipV="1">
            <a:off x="9379242" y="1582238"/>
            <a:ext cx="269673" cy="265568"/>
          </a:xfrm>
          <a:prstGeom prst="line">
            <a:avLst/>
          </a:prstGeom>
          <a:ln w="15875" cap="rnd" cmpd="sng">
            <a:solidFill>
              <a:schemeClr val="tx2"/>
            </a:solidFill>
            <a:tailEnd type="none" w="med" len="lg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Ellipse 61"/>
          <p:cNvSpPr/>
          <p:nvPr/>
        </p:nvSpPr>
        <p:spPr>
          <a:xfrm>
            <a:off x="9511966" y="1455630"/>
            <a:ext cx="269673" cy="269674"/>
          </a:xfrm>
          <a:prstGeom prst="ellipse">
            <a:avLst/>
          </a:prstGeom>
          <a:solidFill>
            <a:srgbClr val="FF5A00"/>
          </a:solidFill>
          <a:ln>
            <a:solidFill>
              <a:schemeClr val="tx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de-DE" sz="1400" dirty="0">
                <a:solidFill>
                  <a:prstClr val="white"/>
                </a:solidFill>
                <a:latin typeface="Arial"/>
                <a:cs typeface="Arial"/>
              </a:rPr>
              <a:t>1</a:t>
            </a:r>
          </a:p>
        </p:txBody>
      </p:sp>
      <p:sp>
        <p:nvSpPr>
          <p:cNvPr id="16" name="Freihandform 15"/>
          <p:cNvSpPr/>
          <p:nvPr/>
        </p:nvSpPr>
        <p:spPr>
          <a:xfrm>
            <a:off x="1833262" y="1606686"/>
            <a:ext cx="945498" cy="2899274"/>
          </a:xfrm>
          <a:custGeom>
            <a:avLst/>
            <a:gdLst>
              <a:gd name="connsiteX0" fmla="*/ 904858 w 904858"/>
              <a:gd name="connsiteY0" fmla="*/ 2863714 h 2863714"/>
              <a:gd name="connsiteX1" fmla="*/ 618 w 904858"/>
              <a:gd name="connsiteY1" fmla="*/ 298314 h 2863714"/>
              <a:gd name="connsiteX2" fmla="*/ 793098 w 904858"/>
              <a:gd name="connsiteY2" fmla="*/ 156074 h 2863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04858" h="2863714">
                <a:moveTo>
                  <a:pt x="904858" y="2863714"/>
                </a:moveTo>
                <a:cubicBezTo>
                  <a:pt x="462051" y="1806650"/>
                  <a:pt x="19245" y="749587"/>
                  <a:pt x="618" y="298314"/>
                </a:cubicBezTo>
                <a:cubicBezTo>
                  <a:pt x="-18009" y="-152959"/>
                  <a:pt x="387544" y="1557"/>
                  <a:pt x="793098" y="156074"/>
                </a:cubicBezTo>
              </a:path>
            </a:pathLst>
          </a:custGeom>
          <a:noFill/>
          <a:ln w="15875">
            <a:solidFill>
              <a:srgbClr val="FF5A00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prstClr val="white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795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Hydraulik und Heckhubwerk</a:t>
            </a:r>
          </a:p>
        </p:txBody>
      </p:sp>
      <p:sp>
        <p:nvSpPr>
          <p:cNvPr id="72710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E50953-B8FA-4150-AD11-2EE4C55BC805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59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72707" name="Line 31"/>
          <p:cNvSpPr>
            <a:spLocks noChangeShapeType="1"/>
          </p:cNvSpPr>
          <p:nvPr/>
        </p:nvSpPr>
        <p:spPr bwMode="auto">
          <a:xfrm>
            <a:off x="3000375" y="220503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72708" name="Line 47"/>
          <p:cNvSpPr>
            <a:spLocks noChangeShapeType="1"/>
          </p:cNvSpPr>
          <p:nvPr/>
        </p:nvSpPr>
        <p:spPr bwMode="auto">
          <a:xfrm>
            <a:off x="1143000" y="57340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72711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291" y="1334559"/>
            <a:ext cx="7069138" cy="4716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2102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6103938" algn="l"/>
                <a:tab pos="6186488" algn="l"/>
              </a:tabLst>
            </a:pPr>
            <a:r>
              <a:rPr lang="de-DE" altLang="de-DE" smtClean="0"/>
              <a:t>Heckansicht ARION 500 / 600</a:t>
            </a:r>
          </a:p>
        </p:txBody>
      </p:sp>
      <p:sp>
        <p:nvSpPr>
          <p:cNvPr id="62467" name="Line 47"/>
          <p:cNvSpPr>
            <a:spLocks noChangeShapeType="1"/>
          </p:cNvSpPr>
          <p:nvPr/>
        </p:nvSpPr>
        <p:spPr bwMode="auto">
          <a:xfrm>
            <a:off x="7275513" y="871539"/>
            <a:ext cx="0" cy="32416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62468" name="Textfeld 48"/>
          <p:cNvSpPr txBox="1">
            <a:spLocks noChangeArrowheads="1"/>
          </p:cNvSpPr>
          <p:nvPr/>
        </p:nvSpPr>
        <p:spPr bwMode="auto">
          <a:xfrm>
            <a:off x="6328472" y="1267272"/>
            <a:ext cx="4024312" cy="2636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1 – Druckluftanschluss gelb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2 – Druckluftanschluss rot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3 – </a:t>
            </a:r>
            <a:r>
              <a:rPr lang="de-DE" altLang="de-DE" dirty="0" err="1">
                <a:solidFill>
                  <a:prstClr val="black"/>
                </a:solidFill>
                <a:cs typeface="Arial" panose="020B0604020202020204" pitchFamily="34" charset="0"/>
              </a:rPr>
              <a:t>Einkreis</a:t>
            </a: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 Druckluft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4 – 7 polige Steckdose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5 – ISOBUS Steckdose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6 – Power </a:t>
            </a:r>
            <a:r>
              <a:rPr lang="de-DE" altLang="de-DE" dirty="0" err="1">
                <a:solidFill>
                  <a:prstClr val="black"/>
                </a:solidFill>
                <a:cs typeface="Arial" panose="020B0604020202020204" pitchFamily="34" charset="0"/>
              </a:rPr>
              <a:t>Beyond</a:t>
            </a: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 Druck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7 – Power </a:t>
            </a:r>
            <a:r>
              <a:rPr lang="de-DE" altLang="de-DE" dirty="0" err="1">
                <a:solidFill>
                  <a:prstClr val="black"/>
                </a:solidFill>
                <a:cs typeface="Arial" panose="020B0604020202020204" pitchFamily="34" charset="0"/>
              </a:rPr>
              <a:t>Beyond</a:t>
            </a: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 Tank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8 – Power </a:t>
            </a:r>
            <a:r>
              <a:rPr lang="de-DE" altLang="de-DE" dirty="0" err="1">
                <a:solidFill>
                  <a:prstClr val="black"/>
                </a:solidFill>
                <a:cs typeface="Arial" panose="020B0604020202020204" pitchFamily="34" charset="0"/>
              </a:rPr>
              <a:t>Beyond</a:t>
            </a: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 Steuerleitung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9 – Lufttrockner 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10 – 3 polige 35 Ampere Steckdose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 panose="020B0604020202020204" pitchFamily="34" charset="0"/>
              </a:rPr>
              <a:t>11 – hydraulische Bremse (Option)</a:t>
            </a:r>
          </a:p>
        </p:txBody>
      </p:sp>
      <p:sp>
        <p:nvSpPr>
          <p:cNvPr id="62471" name="Textfeld 5"/>
          <p:cNvSpPr txBox="1">
            <a:spLocks noChangeArrowheads="1"/>
          </p:cNvSpPr>
          <p:nvPr/>
        </p:nvSpPr>
        <p:spPr bwMode="auto">
          <a:xfrm>
            <a:off x="6328472" y="4507662"/>
            <a:ext cx="4032250" cy="145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 –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Hubwerk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heben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2 –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Hubwerk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senken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3 – Steuergerät plus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4 – Steuergerät minus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5 – Aktivieren / Deaktivieren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Heckzapfewelle</a:t>
            </a:r>
            <a:endParaRPr lang="de-DE" altLang="de-DE" dirty="0">
              <a:solidFill>
                <a:prstClr val="black"/>
              </a:solidFill>
              <a:cs typeface="Arial"/>
            </a:endParaRP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6 – Not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Stop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Heckzapfwelle</a:t>
            </a:r>
          </a:p>
        </p:txBody>
      </p:sp>
      <p:grpSp>
        <p:nvGrpSpPr>
          <p:cNvPr id="2" name="Gruppieren 1"/>
          <p:cNvGrpSpPr/>
          <p:nvPr/>
        </p:nvGrpSpPr>
        <p:grpSpPr>
          <a:xfrm>
            <a:off x="1466319" y="4508232"/>
            <a:ext cx="4559300" cy="1858963"/>
            <a:chOff x="130175" y="4533900"/>
            <a:chExt cx="4559300" cy="1858963"/>
          </a:xfrm>
        </p:grpSpPr>
        <p:pic>
          <p:nvPicPr>
            <p:cNvPr id="34" name="Grafik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719" t="658" r="9863" b="86873"/>
            <a:stretch>
              <a:fillRect/>
            </a:stretch>
          </p:blipFill>
          <p:spPr bwMode="auto">
            <a:xfrm>
              <a:off x="130175" y="4533900"/>
              <a:ext cx="4559300" cy="1858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5"/>
            <p:cNvSpPr>
              <a:spLocks noChangeArrowheads="1"/>
            </p:cNvSpPr>
            <p:nvPr/>
          </p:nvSpPr>
          <p:spPr bwMode="auto">
            <a:xfrm rot="60000">
              <a:off x="2219375" y="4672585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Oval 5"/>
            <p:cNvSpPr>
              <a:spLocks noChangeArrowheads="1"/>
            </p:cNvSpPr>
            <p:nvPr/>
          </p:nvSpPr>
          <p:spPr bwMode="auto">
            <a:xfrm rot="60000">
              <a:off x="2219374" y="5481924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 rot="60000">
              <a:off x="2793217" y="5106023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" name="Oval 5"/>
            <p:cNvSpPr>
              <a:spLocks noChangeArrowheads="1"/>
            </p:cNvSpPr>
            <p:nvPr/>
          </p:nvSpPr>
          <p:spPr bwMode="auto">
            <a:xfrm rot="60000">
              <a:off x="1634440" y="5106023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4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 rot="60000">
              <a:off x="3264271" y="5361782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5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 rot="60000">
              <a:off x="1175653" y="5339051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6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3" name="Gruppieren 2"/>
          <p:cNvGrpSpPr/>
          <p:nvPr/>
        </p:nvGrpSpPr>
        <p:grpSpPr>
          <a:xfrm>
            <a:off x="1466321" y="1267272"/>
            <a:ext cx="4559300" cy="3076575"/>
            <a:chOff x="152621" y="1046163"/>
            <a:chExt cx="4559300" cy="3076575"/>
          </a:xfrm>
        </p:grpSpPr>
        <p:pic>
          <p:nvPicPr>
            <p:cNvPr id="62479" name="Grafik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621" y="1046163"/>
              <a:ext cx="4559300" cy="3076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Oval 5"/>
            <p:cNvSpPr>
              <a:spLocks noChangeArrowheads="1"/>
            </p:cNvSpPr>
            <p:nvPr/>
          </p:nvSpPr>
          <p:spPr bwMode="auto">
            <a:xfrm rot="60000">
              <a:off x="1113851" y="2432525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" name="Oval 5"/>
            <p:cNvSpPr>
              <a:spLocks noChangeArrowheads="1"/>
            </p:cNvSpPr>
            <p:nvPr/>
          </p:nvSpPr>
          <p:spPr bwMode="auto">
            <a:xfrm rot="60000">
              <a:off x="2379429" y="2426175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de-DE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</a:p>
          </p:txBody>
        </p:sp>
        <p:sp>
          <p:nvSpPr>
            <p:cNvPr id="38" name="Oval 5"/>
            <p:cNvSpPr>
              <a:spLocks noChangeArrowheads="1"/>
            </p:cNvSpPr>
            <p:nvPr/>
          </p:nvSpPr>
          <p:spPr bwMode="auto">
            <a:xfrm rot="60000">
              <a:off x="2576826" y="1530228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 rot="60000">
              <a:off x="1919522" y="2108390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4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Oval 5"/>
            <p:cNvSpPr>
              <a:spLocks noChangeArrowheads="1"/>
            </p:cNvSpPr>
            <p:nvPr/>
          </p:nvSpPr>
          <p:spPr bwMode="auto">
            <a:xfrm rot="60000">
              <a:off x="1544550" y="1530229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5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1" name="Oval 5"/>
            <p:cNvSpPr>
              <a:spLocks noChangeArrowheads="1"/>
            </p:cNvSpPr>
            <p:nvPr/>
          </p:nvSpPr>
          <p:spPr bwMode="auto">
            <a:xfrm rot="60000">
              <a:off x="3209273" y="2121952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6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 rot="60000">
              <a:off x="3209273" y="2895597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de-DE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7</a:t>
              </a:r>
            </a:p>
          </p:txBody>
        </p:sp>
        <p:sp>
          <p:nvSpPr>
            <p:cNvPr id="43" name="Oval 5"/>
            <p:cNvSpPr>
              <a:spLocks noChangeArrowheads="1"/>
            </p:cNvSpPr>
            <p:nvPr/>
          </p:nvSpPr>
          <p:spPr bwMode="auto">
            <a:xfrm rot="60000">
              <a:off x="2434027" y="2895596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8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" name="Oval 5"/>
            <p:cNvSpPr>
              <a:spLocks noChangeArrowheads="1"/>
            </p:cNvSpPr>
            <p:nvPr/>
          </p:nvSpPr>
          <p:spPr bwMode="auto">
            <a:xfrm rot="60000">
              <a:off x="1113852" y="3334277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9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 rot="60000">
              <a:off x="1715230" y="2895597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10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6" name="Oval 5"/>
            <p:cNvSpPr>
              <a:spLocks noChangeArrowheads="1"/>
            </p:cNvSpPr>
            <p:nvPr/>
          </p:nvSpPr>
          <p:spPr bwMode="auto">
            <a:xfrm rot="60000">
              <a:off x="1405187" y="2895597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60</a:t>
            </a:fld>
            <a:endParaRPr lang="de-DE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302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/>
              <a:t>Heckansicht AXION 800 / 900</a:t>
            </a:r>
          </a:p>
        </p:txBody>
      </p:sp>
      <p:sp>
        <p:nvSpPr>
          <p:cNvPr id="64515" name="Foliennummernplatzhalt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121BEFC-BA86-460B-809B-576A2009E971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61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64518" name="Textfeld 13"/>
          <p:cNvSpPr txBox="1">
            <a:spLocks noChangeArrowheads="1"/>
          </p:cNvSpPr>
          <p:nvPr/>
        </p:nvSpPr>
        <p:spPr bwMode="auto">
          <a:xfrm>
            <a:off x="6301450" y="4585177"/>
            <a:ext cx="4032250" cy="1456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 –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Hubwerk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heben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2 –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Hubwerk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senken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3 – Steuergerät plus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4 – Steuergerät minus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5 – Aktivieren / Deaktivieren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Heckzapfewelle</a:t>
            </a:r>
            <a:endParaRPr lang="de-DE" altLang="de-DE" dirty="0">
              <a:solidFill>
                <a:prstClr val="black"/>
              </a:solidFill>
              <a:cs typeface="Arial"/>
            </a:endParaRP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6 – Not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Stop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Heckzapfwelle</a:t>
            </a:r>
          </a:p>
        </p:txBody>
      </p:sp>
      <p:sp>
        <p:nvSpPr>
          <p:cNvPr id="64532" name="Textfeld 1"/>
          <p:cNvSpPr txBox="1">
            <a:spLocks noChangeArrowheads="1"/>
          </p:cNvSpPr>
          <p:nvPr/>
        </p:nvSpPr>
        <p:spPr bwMode="auto">
          <a:xfrm>
            <a:off x="6301450" y="1032288"/>
            <a:ext cx="4425950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 – Druckluftbremse gelb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2 – Druckluftbremse rot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3 – 7 polige Steckdose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4 – ABS Steckdose (Option)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5 – ISOBUS Steckdose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6 – Power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Beyond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Druck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7 – Power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Beyond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Rücklauf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8 – Power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Beyond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Steuerleitung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9 – Power </a:t>
            </a:r>
            <a:r>
              <a:rPr lang="de-DE" altLang="de-DE" dirty="0" err="1">
                <a:solidFill>
                  <a:prstClr val="black"/>
                </a:solidFill>
                <a:cs typeface="Arial"/>
              </a:rPr>
              <a:t>Beyond</a:t>
            </a:r>
            <a:r>
              <a:rPr lang="de-DE" altLang="de-DE" dirty="0">
                <a:solidFill>
                  <a:prstClr val="black"/>
                </a:solidFill>
                <a:cs typeface="Arial"/>
              </a:rPr>
              <a:t> Druckloser Rücklauf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10 – Lufttrockner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11 – Umschalter Fronthydraulik EW / DW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12 – Aktivierung / Deaktivierung Steuergerät Fronthydraulik</a:t>
            </a:r>
          </a:p>
          <a:p>
            <a:pPr>
              <a:spcAft>
                <a:spcPts val="400"/>
              </a:spcAft>
            </a:pPr>
            <a:r>
              <a:rPr lang="de-DE" altLang="de-DE" dirty="0">
                <a:solidFill>
                  <a:prstClr val="black"/>
                </a:solidFill>
                <a:cs typeface="Arial"/>
              </a:rPr>
              <a:t>13 – Einfüllstutzen Getriebe- und Hydrauliköl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1439981" y="4536432"/>
            <a:ext cx="4559300" cy="1858963"/>
            <a:chOff x="130175" y="4533900"/>
            <a:chExt cx="4559300" cy="1858963"/>
          </a:xfrm>
        </p:grpSpPr>
        <p:pic>
          <p:nvPicPr>
            <p:cNvPr id="64533" name="Grafik 6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9719" t="658" r="9863" b="86873"/>
            <a:stretch>
              <a:fillRect/>
            </a:stretch>
          </p:blipFill>
          <p:spPr bwMode="auto">
            <a:xfrm>
              <a:off x="130175" y="4533900"/>
              <a:ext cx="4559300" cy="1858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Oval 5"/>
            <p:cNvSpPr>
              <a:spLocks noChangeArrowheads="1"/>
            </p:cNvSpPr>
            <p:nvPr/>
          </p:nvSpPr>
          <p:spPr bwMode="auto">
            <a:xfrm rot="60000">
              <a:off x="2219375" y="4672585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Oval 5"/>
            <p:cNvSpPr>
              <a:spLocks noChangeArrowheads="1"/>
            </p:cNvSpPr>
            <p:nvPr/>
          </p:nvSpPr>
          <p:spPr bwMode="auto">
            <a:xfrm rot="60000">
              <a:off x="2219374" y="5481924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 rot="60000">
              <a:off x="2793217" y="5106023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1" name="Oval 5"/>
            <p:cNvSpPr>
              <a:spLocks noChangeArrowheads="1"/>
            </p:cNvSpPr>
            <p:nvPr/>
          </p:nvSpPr>
          <p:spPr bwMode="auto">
            <a:xfrm rot="60000">
              <a:off x="1634440" y="5106023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4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2" name="Oval 5"/>
            <p:cNvSpPr>
              <a:spLocks noChangeArrowheads="1"/>
            </p:cNvSpPr>
            <p:nvPr/>
          </p:nvSpPr>
          <p:spPr bwMode="auto">
            <a:xfrm rot="60000">
              <a:off x="3264271" y="5361782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5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 rot="60000">
              <a:off x="1175653" y="5339051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6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" name="Gruppieren 1"/>
          <p:cNvGrpSpPr/>
          <p:nvPr/>
        </p:nvGrpSpPr>
        <p:grpSpPr>
          <a:xfrm>
            <a:off x="1439982" y="988382"/>
            <a:ext cx="4560887" cy="3514725"/>
            <a:chOff x="128588" y="908050"/>
            <a:chExt cx="4560887" cy="3514725"/>
          </a:xfrm>
        </p:grpSpPr>
        <p:pic>
          <p:nvPicPr>
            <p:cNvPr id="64516" name="Grafik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8588" y="908050"/>
              <a:ext cx="4560887" cy="3514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4" name="Oval 5"/>
            <p:cNvSpPr>
              <a:spLocks noChangeArrowheads="1"/>
            </p:cNvSpPr>
            <p:nvPr/>
          </p:nvSpPr>
          <p:spPr bwMode="auto">
            <a:xfrm rot="60000">
              <a:off x="1634440" y="4038923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" name="Oval 5"/>
            <p:cNvSpPr>
              <a:spLocks noChangeArrowheads="1"/>
            </p:cNvSpPr>
            <p:nvPr/>
          </p:nvSpPr>
          <p:spPr bwMode="auto">
            <a:xfrm rot="60000">
              <a:off x="2856341" y="4043725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2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6" name="Oval 5"/>
            <p:cNvSpPr>
              <a:spLocks noChangeArrowheads="1"/>
            </p:cNvSpPr>
            <p:nvPr/>
          </p:nvSpPr>
          <p:spPr bwMode="auto">
            <a:xfrm rot="60000">
              <a:off x="1895349" y="1799216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3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7" name="Oval 5"/>
            <p:cNvSpPr>
              <a:spLocks noChangeArrowheads="1"/>
            </p:cNvSpPr>
            <p:nvPr/>
          </p:nvSpPr>
          <p:spPr bwMode="auto">
            <a:xfrm rot="60000">
              <a:off x="2641688" y="1765758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4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8" name="Oval 5"/>
            <p:cNvSpPr>
              <a:spLocks noChangeArrowheads="1"/>
            </p:cNvSpPr>
            <p:nvPr/>
          </p:nvSpPr>
          <p:spPr bwMode="auto">
            <a:xfrm rot="60000">
              <a:off x="1272217" y="1702233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5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 rot="60000">
              <a:off x="1838333" y="2101649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6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0" name="Oval 5"/>
            <p:cNvSpPr>
              <a:spLocks noChangeArrowheads="1"/>
            </p:cNvSpPr>
            <p:nvPr/>
          </p:nvSpPr>
          <p:spPr bwMode="auto">
            <a:xfrm rot="60000">
              <a:off x="1899182" y="2316716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7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1" name="Oval 5"/>
            <p:cNvSpPr>
              <a:spLocks noChangeArrowheads="1"/>
            </p:cNvSpPr>
            <p:nvPr/>
          </p:nvSpPr>
          <p:spPr bwMode="auto">
            <a:xfrm rot="60000">
              <a:off x="1175652" y="2124796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8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 rot="60000">
              <a:off x="1282977" y="2404628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9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3" name="Oval 5"/>
            <p:cNvSpPr>
              <a:spLocks noChangeArrowheads="1"/>
            </p:cNvSpPr>
            <p:nvPr/>
          </p:nvSpPr>
          <p:spPr bwMode="auto">
            <a:xfrm rot="60000">
              <a:off x="3537853" y="1702233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10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4" name="Oval 5"/>
            <p:cNvSpPr>
              <a:spLocks noChangeArrowheads="1"/>
            </p:cNvSpPr>
            <p:nvPr/>
          </p:nvSpPr>
          <p:spPr bwMode="auto">
            <a:xfrm rot="60000">
              <a:off x="1909944" y="1324499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11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 rot="60000">
              <a:off x="2793216" y="1117645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12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46" name="Oval 5"/>
            <p:cNvSpPr>
              <a:spLocks noChangeArrowheads="1"/>
            </p:cNvSpPr>
            <p:nvPr/>
          </p:nvSpPr>
          <p:spPr bwMode="auto">
            <a:xfrm rot="60000">
              <a:off x="2196136" y="3305538"/>
              <a:ext cx="211138" cy="203200"/>
            </a:xfrm>
            <a:prstGeom prst="ellipse">
              <a:avLst/>
            </a:prstGeom>
            <a:solidFill>
              <a:srgbClr val="FF6600"/>
            </a:solidFill>
            <a:ln w="9525" algn="ctr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6698" tIns="48349" rIns="96698" bIns="48349" anchor="ctr"/>
            <a:lstStyle>
              <a:lvl1pPr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84188" indent="-176213" defTabSz="966788">
                <a:spcBef>
                  <a:spcPct val="50000"/>
                </a:spcBef>
                <a:buChar char="-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66788" indent="166688" defTabSz="966788">
                <a:spcBef>
                  <a:spcPct val="50000"/>
                </a:spcBef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50975" indent="-166688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933575" indent="-133350" defTabSz="966788">
                <a:spcBef>
                  <a:spcPct val="50000"/>
                </a:spcBef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3907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8479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3051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762375" indent="-133350" defTabSz="966788" eaLnBrk="0" fontAlgn="base" hangingPunct="0">
                <a:spcBef>
                  <a:spcPct val="50000"/>
                </a:spcBef>
                <a:spcAft>
                  <a:spcPct val="0"/>
                </a:spcAft>
                <a:buChar char="•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  <a:buNone/>
              </a:pPr>
              <a:r>
                <a:rPr lang="en-US" altLang="de-DE" sz="1100" dirty="0">
                  <a:solidFill>
                    <a:prstClr val="black"/>
                  </a:solidFill>
                  <a:cs typeface="Arial" panose="020B0604020202020204" pitchFamily="34" charset="0"/>
                </a:rPr>
                <a:t>13</a:t>
              </a:r>
              <a:endParaRPr lang="de-DE" altLang="de-DE" sz="1100" dirty="0">
                <a:solidFill>
                  <a:prstClr val="black"/>
                </a:solidFill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65874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Frontlader Anbau - Abbau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62</a:t>
            </a:fld>
            <a:endParaRPr lang="de-DE" sz="8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797"/>
          <a:stretch/>
        </p:blipFill>
        <p:spPr>
          <a:xfrm>
            <a:off x="1466321" y="1098878"/>
            <a:ext cx="2703742" cy="1497650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20" y="4638270"/>
            <a:ext cx="2703742" cy="1800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321" y="2717399"/>
            <a:ext cx="2703742" cy="1800000"/>
          </a:xfrm>
          <a:prstGeom prst="rect">
            <a:avLst/>
          </a:prstGeom>
        </p:spPr>
      </p:pic>
      <p:sp>
        <p:nvSpPr>
          <p:cNvPr id="9" name="Textfeld 8"/>
          <p:cNvSpPr txBox="1"/>
          <p:nvPr/>
        </p:nvSpPr>
        <p:spPr>
          <a:xfrm>
            <a:off x="5152412" y="1255621"/>
            <a:ext cx="4525231" cy="50180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Frontlader Abbau: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Frontlader mit einem Werkzeug verbinden und vor ein festes Objekt stellen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Stützfuß</a:t>
            </a: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ausklappen und mit Hilfe der Rasterschiene 3 – 4 cm über dem ablegen (gefederte Vorderachse ausschalten). 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Über den Multifunktionshebel sämtliche hydraulischen und elektrischen Verbindungen trennen (vorher Steuergeräte in Schwimmstellung bringen)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 typeface="+mj-lt"/>
              <a:buAutoNum type="arabicPeriod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Verriegelung des Frontladers auf beiden Seiten lösen und vorsichtig aus dem Frontlader herausfahren. 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Frontlader Anbau: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Tx/>
              <a:buAutoNum type="arabicPeriod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Gefederte Vorderachse ausschalten und vorsichtig in den Frontlader hinein fahren, dass die Verriegelung auf beiden Seiten vom roten in den grünen Beriech fällt.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Tx/>
              <a:buAutoNum type="arabicPeriod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Hydraulische und elektrische Verbindung über Multifunktionshebel herstellen. </a:t>
            </a:r>
          </a:p>
          <a:p>
            <a:pPr marL="228600" indent="-228600" defTabSz="228600">
              <a:spcBef>
                <a:spcPts val="400"/>
              </a:spcBef>
              <a:spcAft>
                <a:spcPts val="800"/>
              </a:spcAft>
              <a:buFontTx/>
              <a:buAutoNum type="arabicPeriod"/>
            </a:pP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Frontlader anheben und </a:t>
            </a:r>
            <a:r>
              <a:rPr lang="de-DE" sz="1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Abstelltützen</a:t>
            </a:r>
            <a:r>
              <a:rPr lang="de-DE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einklappen</a:t>
            </a:r>
          </a:p>
          <a:p>
            <a:pPr defTabSz="228600">
              <a:spcBef>
                <a:spcPts val="400"/>
              </a:spcBef>
              <a:spcAft>
                <a:spcPts val="800"/>
              </a:spcAft>
            </a:pPr>
            <a:endParaRPr lang="de-DE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val 5"/>
          <p:cNvSpPr>
            <a:spLocks noChangeArrowheads="1"/>
          </p:cNvSpPr>
          <p:nvPr/>
        </p:nvSpPr>
        <p:spPr bwMode="auto">
          <a:xfrm rot="60000">
            <a:off x="3503843" y="2181839"/>
            <a:ext cx="211138" cy="2032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 dirty="0">
                <a:solidFill>
                  <a:prstClr val="black"/>
                </a:solidFill>
                <a:cs typeface="Arial" panose="020B0604020202020204" pitchFamily="34" charset="0"/>
              </a:rPr>
              <a:t>1</a:t>
            </a:r>
            <a:endParaRPr lang="de-DE" altLang="de-DE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 rot="60000">
            <a:off x="2427660" y="2085712"/>
            <a:ext cx="211138" cy="2032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 dirty="0">
                <a:solidFill>
                  <a:prstClr val="black"/>
                </a:solidFill>
                <a:cs typeface="Arial" panose="020B0604020202020204" pitchFamily="34" charset="0"/>
              </a:rPr>
              <a:t>2</a:t>
            </a:r>
            <a:endParaRPr lang="de-DE" altLang="de-DE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" name="Oval 5"/>
          <p:cNvSpPr>
            <a:spLocks noChangeArrowheads="1"/>
          </p:cNvSpPr>
          <p:nvPr/>
        </p:nvSpPr>
        <p:spPr bwMode="auto">
          <a:xfrm rot="60000">
            <a:off x="2819949" y="2986860"/>
            <a:ext cx="211138" cy="2032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 dirty="0">
                <a:solidFill>
                  <a:prstClr val="black"/>
                </a:solidFill>
                <a:cs typeface="Arial" panose="020B0604020202020204" pitchFamily="34" charset="0"/>
              </a:rPr>
              <a:t>3</a:t>
            </a:r>
            <a:endParaRPr lang="de-DE" altLang="de-DE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3" name="Oval 5"/>
          <p:cNvSpPr>
            <a:spLocks noChangeArrowheads="1"/>
          </p:cNvSpPr>
          <p:nvPr/>
        </p:nvSpPr>
        <p:spPr bwMode="auto">
          <a:xfrm rot="60000">
            <a:off x="3240072" y="3559637"/>
            <a:ext cx="211138" cy="2032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 dirty="0">
                <a:solidFill>
                  <a:prstClr val="black"/>
                </a:solidFill>
                <a:cs typeface="Arial" panose="020B0604020202020204" pitchFamily="34" charset="0"/>
              </a:rPr>
              <a:t>4</a:t>
            </a:r>
            <a:endParaRPr lang="de-DE" altLang="de-DE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4" name="Oval 5"/>
          <p:cNvSpPr>
            <a:spLocks noChangeArrowheads="1"/>
          </p:cNvSpPr>
          <p:nvPr/>
        </p:nvSpPr>
        <p:spPr bwMode="auto">
          <a:xfrm rot="60000">
            <a:off x="2450427" y="5333243"/>
            <a:ext cx="211138" cy="203200"/>
          </a:xfrm>
          <a:prstGeom prst="ellipse">
            <a:avLst/>
          </a:prstGeom>
          <a:solidFill>
            <a:srgbClr val="FF660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6698" tIns="48349" rIns="96698" bIns="48349" anchor="ctr"/>
          <a:lstStyle>
            <a:lvl1pPr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484188" indent="-176213" defTabSz="966788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966788" indent="166688" defTabSz="966788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50975" indent="-166688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933575" indent="-133350" defTabSz="966788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3907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8479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3051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762375" indent="-133350" defTabSz="966788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de-DE" sz="1100" dirty="0">
                <a:solidFill>
                  <a:prstClr val="black"/>
                </a:solidFill>
                <a:cs typeface="Arial" panose="020B0604020202020204" pitchFamily="34" charset="0"/>
              </a:rPr>
              <a:t>5</a:t>
            </a:r>
            <a:endParaRPr lang="de-DE" altLang="de-DE" sz="11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984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Wartung</a:t>
            </a:r>
            <a:endParaRPr lang="de-DE" dirty="0"/>
          </a:p>
        </p:txBody>
      </p:sp>
      <p:sp>
        <p:nvSpPr>
          <p:cNvPr id="176134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495DF9-BC8E-4A26-BFD5-8F5583F3FB7C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63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176131" name="Line 31"/>
          <p:cNvSpPr>
            <a:spLocks noChangeShapeType="1"/>
          </p:cNvSpPr>
          <p:nvPr/>
        </p:nvSpPr>
        <p:spPr bwMode="auto">
          <a:xfrm>
            <a:off x="3000375" y="220503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6132" name="Line 47"/>
          <p:cNvSpPr>
            <a:spLocks noChangeShapeType="1"/>
          </p:cNvSpPr>
          <p:nvPr/>
        </p:nvSpPr>
        <p:spPr bwMode="auto">
          <a:xfrm>
            <a:off x="1143000" y="57340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176135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4007" y="1628776"/>
            <a:ext cx="6315075" cy="421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3346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6103938" algn="l"/>
                <a:tab pos="6186488" algn="l"/>
              </a:tabLst>
            </a:pPr>
            <a:r>
              <a:rPr lang="de-DE" altLang="de-DE" dirty="0" smtClean="0"/>
              <a:t>Wartung</a:t>
            </a:r>
          </a:p>
        </p:txBody>
      </p:sp>
      <p:sp>
        <p:nvSpPr>
          <p:cNvPr id="177155" name="Rectangle 22"/>
          <p:cNvSpPr>
            <a:spLocks noChangeArrowheads="1"/>
          </p:cNvSpPr>
          <p:nvPr/>
        </p:nvSpPr>
        <p:spPr bwMode="auto">
          <a:xfrm>
            <a:off x="6173789" y="908051"/>
            <a:ext cx="4681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92175" indent="-892175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		    </a:t>
            </a:r>
          </a:p>
        </p:txBody>
      </p:sp>
      <p:sp>
        <p:nvSpPr>
          <p:cNvPr id="177156" name="Rectangle 27"/>
          <p:cNvSpPr>
            <a:spLocks noChangeArrowheads="1"/>
          </p:cNvSpPr>
          <p:nvPr/>
        </p:nvSpPr>
        <p:spPr bwMode="auto">
          <a:xfrm>
            <a:off x="6172201" y="5281614"/>
            <a:ext cx="4748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 	</a:t>
            </a:r>
          </a:p>
        </p:txBody>
      </p:sp>
      <p:sp>
        <p:nvSpPr>
          <p:cNvPr id="177157" name="Line 47"/>
          <p:cNvSpPr>
            <a:spLocks noChangeShapeType="1"/>
          </p:cNvSpPr>
          <p:nvPr/>
        </p:nvSpPr>
        <p:spPr bwMode="auto">
          <a:xfrm>
            <a:off x="7319963" y="908051"/>
            <a:ext cx="0" cy="32416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7158" name="Textfeld 48"/>
          <p:cNvSpPr txBox="1">
            <a:spLocks noChangeArrowheads="1"/>
          </p:cNvSpPr>
          <p:nvPr/>
        </p:nvSpPr>
        <p:spPr bwMode="auto">
          <a:xfrm>
            <a:off x="7275513" y="4714876"/>
            <a:ext cx="4024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>
                <a:solidFill>
                  <a:prstClr val="black"/>
                </a:solidFill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77159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322" y="1184276"/>
            <a:ext cx="6245225" cy="416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7160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7476" y="3358356"/>
            <a:ext cx="4479925" cy="298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64</a:t>
            </a:fld>
            <a:endParaRPr lang="de-DE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8364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tabLst>
                <a:tab pos="6103938" algn="l"/>
                <a:tab pos="6186488" algn="l"/>
              </a:tabLst>
            </a:pPr>
            <a:r>
              <a:rPr lang="de-DE" altLang="de-DE" dirty="0" smtClean="0"/>
              <a:t>Wartung</a:t>
            </a:r>
          </a:p>
        </p:txBody>
      </p:sp>
      <p:sp>
        <p:nvSpPr>
          <p:cNvPr id="179203" name="Rectangle 22"/>
          <p:cNvSpPr>
            <a:spLocks noChangeArrowheads="1"/>
          </p:cNvSpPr>
          <p:nvPr/>
        </p:nvSpPr>
        <p:spPr bwMode="auto">
          <a:xfrm>
            <a:off x="6173789" y="908051"/>
            <a:ext cx="46815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892175" indent="-892175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		    </a:t>
            </a:r>
          </a:p>
        </p:txBody>
      </p:sp>
      <p:sp>
        <p:nvSpPr>
          <p:cNvPr id="179204" name="Rectangle 27"/>
          <p:cNvSpPr>
            <a:spLocks noChangeArrowheads="1"/>
          </p:cNvSpPr>
          <p:nvPr/>
        </p:nvSpPr>
        <p:spPr bwMode="auto">
          <a:xfrm>
            <a:off x="6172201" y="5281614"/>
            <a:ext cx="4748213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de-DE" altLang="de-DE" sz="1200">
                <a:solidFill>
                  <a:prstClr val="black"/>
                </a:solidFill>
                <a:cs typeface="Arial" panose="020B0604020202020204" pitchFamily="34" charset="0"/>
              </a:rPr>
              <a:t> 	</a:t>
            </a:r>
          </a:p>
        </p:txBody>
      </p:sp>
      <p:sp>
        <p:nvSpPr>
          <p:cNvPr id="179205" name="Line 47"/>
          <p:cNvSpPr>
            <a:spLocks noChangeShapeType="1"/>
          </p:cNvSpPr>
          <p:nvPr/>
        </p:nvSpPr>
        <p:spPr bwMode="auto">
          <a:xfrm>
            <a:off x="7319963" y="908051"/>
            <a:ext cx="0" cy="3241675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179206" name="Textfeld 48"/>
          <p:cNvSpPr txBox="1">
            <a:spLocks noChangeArrowheads="1"/>
          </p:cNvSpPr>
          <p:nvPr/>
        </p:nvSpPr>
        <p:spPr bwMode="auto">
          <a:xfrm>
            <a:off x="7275513" y="4714876"/>
            <a:ext cx="402431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de-DE" altLang="de-DE">
                <a:solidFill>
                  <a:prstClr val="black"/>
                </a:solidFill>
                <a:cs typeface="Arial" panose="020B0604020202020204" pitchFamily="34" charset="0"/>
              </a:rPr>
              <a:t>  </a:t>
            </a:r>
          </a:p>
        </p:txBody>
      </p:sp>
      <p:pic>
        <p:nvPicPr>
          <p:cNvPr id="179207" name="Grafik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1023" y="1843087"/>
            <a:ext cx="4511675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85974-C8F7-41E2-B5C3-F75754D2A1E9}" type="slidenum">
              <a:rPr lang="de-DE" sz="8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65</a:t>
            </a:fld>
            <a:endParaRPr lang="de-DE" sz="8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513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mtClean="0"/>
              <a:t>Gefederte Vorderachse ARION 500 / 600</a:t>
            </a:r>
          </a:p>
        </p:txBody>
      </p:sp>
      <p:sp>
        <p:nvSpPr>
          <p:cNvPr id="56326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A4E4B43-9F08-4081-80E7-4FE2511636C5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66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56323" name="Line 31"/>
          <p:cNvSpPr>
            <a:spLocks noChangeShapeType="1"/>
          </p:cNvSpPr>
          <p:nvPr/>
        </p:nvSpPr>
        <p:spPr bwMode="auto">
          <a:xfrm>
            <a:off x="3000375" y="2205038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sp>
        <p:nvSpPr>
          <p:cNvPr id="56324" name="Line 47"/>
          <p:cNvSpPr>
            <a:spLocks noChangeShapeType="1"/>
          </p:cNvSpPr>
          <p:nvPr/>
        </p:nvSpPr>
        <p:spPr bwMode="auto">
          <a:xfrm>
            <a:off x="1143000" y="5734050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de-DE">
              <a:solidFill>
                <a:prstClr val="black"/>
              </a:solidFill>
              <a:latin typeface="Arial"/>
              <a:cs typeface="Arial"/>
            </a:endParaRPr>
          </a:p>
        </p:txBody>
      </p:sp>
      <p:pic>
        <p:nvPicPr>
          <p:cNvPr id="56327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219" b="5045"/>
          <a:stretch>
            <a:fillRect/>
          </a:stretch>
        </p:blipFill>
        <p:spPr bwMode="auto">
          <a:xfrm>
            <a:off x="1466321" y="2297906"/>
            <a:ext cx="4292600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Inhaltsplatzhalter 2"/>
          <p:cNvSpPr txBox="1">
            <a:spLocks/>
          </p:cNvSpPr>
          <p:nvPr/>
        </p:nvSpPr>
        <p:spPr bwMode="gray">
          <a:xfrm>
            <a:off x="5957227" y="1254761"/>
            <a:ext cx="4772687" cy="501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ts val="800"/>
              </a:spcAft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07963" indent="-206375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  <a:cs typeface="+mn-cs"/>
              </a:defRPr>
            </a:lvl2pPr>
            <a:lvl3pPr marL="449263" indent="-239713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600">
                <a:solidFill>
                  <a:schemeClr val="tx1"/>
                </a:solidFill>
                <a:latin typeface="+mn-lt"/>
                <a:cs typeface="+mn-cs"/>
              </a:defRPr>
            </a:lvl3pPr>
            <a:lvl4pPr marL="650875" indent="-200025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4pPr>
            <a:lvl5pPr marL="847725" indent="-195263" algn="l" rtl="0" eaLnBrk="0" fontAlgn="base" hangingPunct="0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5pPr>
            <a:lvl6pPr marL="13049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6pPr>
            <a:lvl7pPr marL="17621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7pPr>
            <a:lvl8pPr marL="22193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8pPr>
            <a:lvl9pPr marL="2676525" indent="-195263" algn="l" rtl="0" fontAlgn="base">
              <a:spcBef>
                <a:spcPct val="20000"/>
              </a:spcBef>
              <a:spcAft>
                <a:spcPts val="800"/>
              </a:spcAft>
              <a:buClr>
                <a:srgbClr val="999999"/>
              </a:buClr>
              <a:buChar char="-"/>
              <a:defRPr sz="14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PROACTIV Vorderachse 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Bis zu 10 cm Federweg 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Doppelwirkende Federungszylinder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Geschwindigkeitsabhängige Steuerung der Achsbewegungen</a:t>
            </a:r>
          </a:p>
          <a:p>
            <a:pPr lvl="3">
              <a:buFont typeface="Wingdings" panose="05000000000000000000" pitchFamily="2" charset="2"/>
              <a:buChar char="§"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Automatische Gewichtsanpassung</a:t>
            </a:r>
          </a:p>
          <a:p>
            <a:pPr marL="1588" lvl="1" indent="0">
              <a:buNone/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Steuerung der Achse</a:t>
            </a:r>
          </a:p>
          <a:p>
            <a:pPr marL="630238" lvl="1" indent="-182563"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0 – 1 km/h: Im fixierten Zustand</a:t>
            </a:r>
          </a:p>
          <a:p>
            <a:pPr marL="630238" lvl="1" indent="-182563"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0 – 5 km/h: Manuelle Verstellung der Achse möglich</a:t>
            </a:r>
          </a:p>
          <a:p>
            <a:pPr marL="630238" lvl="1" indent="-182563">
              <a:defRPr/>
            </a:pPr>
            <a:r>
              <a:rPr lang="de-DE" sz="1200" kern="0" dirty="0">
                <a:solidFill>
                  <a:prstClr val="black"/>
                </a:solidFill>
                <a:latin typeface="Arial"/>
                <a:cs typeface="Arial"/>
              </a:rPr>
              <a:t>1 – 50 km/h: Geschwindigkeitsabhängige Steuerung </a:t>
            </a:r>
          </a:p>
        </p:txBody>
      </p:sp>
    </p:spTree>
    <p:extLst>
      <p:ext uri="{BB962C8B-B14F-4D97-AF65-F5344CB8AC3E}">
        <p14:creationId xmlns:p14="http://schemas.microsoft.com/office/powerpoint/2010/main" val="259353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dirty="0" smtClean="0"/>
              <a:t>CLAAS</a:t>
            </a:r>
          </a:p>
        </p:txBody>
      </p:sp>
      <p:sp>
        <p:nvSpPr>
          <p:cNvPr id="182276" name="Foliennummernplatzhalt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FC68DC6-A213-4A22-801B-7DC893E0A989}" type="slidenum">
              <a:rPr lang="de-DE" altLang="de-DE" sz="800">
                <a:solidFill>
                  <a:prstClr val="black"/>
                </a:solidFill>
                <a:cs typeface="Arial"/>
              </a:rPr>
              <a:pPr/>
              <a:t>67</a:t>
            </a:fld>
            <a:endParaRPr lang="de-DE" altLang="de-DE" sz="800">
              <a:solidFill>
                <a:prstClr val="black"/>
              </a:solidFill>
              <a:cs typeface="Arial"/>
            </a:endParaRPr>
          </a:p>
        </p:txBody>
      </p:sp>
      <p:sp>
        <p:nvSpPr>
          <p:cNvPr id="182275" name="Rectangle 3"/>
          <p:cNvSpPr>
            <a:spLocks noChangeArrowheads="1"/>
          </p:cNvSpPr>
          <p:nvPr/>
        </p:nvSpPr>
        <p:spPr bwMode="auto">
          <a:xfrm>
            <a:off x="1405361" y="1196659"/>
            <a:ext cx="6076950" cy="5170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50000"/>
              </a:spcBef>
              <a:buChar char="-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50000"/>
              </a:spcBef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50000"/>
              </a:spcBef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Die CLAAS KGaA mbH arbeitet ständig an der Verbesserung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ihrer Produkte im Zuge der technischen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Weiterentwicklung. Darum müssen wir uns Änderungen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gegenüber den Abbildungen und Beschreibungen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dieser Dokumentation vorbehalten, ohne dass daraus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ein Anspruch auf Änderungen an bereits ausgelieferten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Maschinen abgeleitet werden kann.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Technische Angaben, Maße und Gewichte sind unverbindlich.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Irrtümer vorbehalten.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Nachdruck oder Übersetzung, auch auszugsweise,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nur mit schriftlicher Genehmigung der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CLAAS KGaA mbH.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Alle Rechte nach dem Gesetz des Urheberrechts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vorbehalten.</a:t>
            </a:r>
          </a:p>
          <a:p>
            <a:pPr>
              <a:spcBef>
                <a:spcPct val="0"/>
              </a:spcBef>
              <a:buNone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CLAAS KGaA mbH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33426 HARSEWINKEL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Germany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1200" dirty="0">
                <a:solidFill>
                  <a:prstClr val="black"/>
                </a:solidFill>
                <a:cs typeface="Arial"/>
              </a:rPr>
              <a:t>CLAAS </a:t>
            </a:r>
          </a:p>
          <a:p>
            <a:pPr>
              <a:spcBef>
                <a:spcPct val="0"/>
              </a:spcBef>
              <a:buNone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>
              <a:spcBef>
                <a:spcPct val="0"/>
              </a:spcBef>
              <a:buNone/>
            </a:pPr>
            <a:endParaRPr lang="de-DE" altLang="de-DE" sz="1200" dirty="0">
              <a:solidFill>
                <a:prstClr val="black"/>
              </a:solidFill>
              <a:cs typeface="Arial"/>
            </a:endParaRPr>
          </a:p>
          <a:p>
            <a:pPr>
              <a:spcBef>
                <a:spcPct val="0"/>
              </a:spcBef>
              <a:buNone/>
            </a:pPr>
            <a:r>
              <a:rPr lang="de-DE" altLang="de-DE" sz="900" dirty="0">
                <a:solidFill>
                  <a:prstClr val="black"/>
                </a:solidFill>
                <a:cs typeface="Arial"/>
              </a:rPr>
              <a:t> Stand Januar 2018</a:t>
            </a:r>
          </a:p>
          <a:p>
            <a:pPr>
              <a:spcBef>
                <a:spcPct val="0"/>
              </a:spcBef>
              <a:buNone/>
            </a:pPr>
            <a:r>
              <a:rPr lang="de-DE" altLang="de-DE" sz="900" dirty="0">
                <a:solidFill>
                  <a:prstClr val="black"/>
                </a:solidFill>
                <a:cs typeface="Arial"/>
              </a:rPr>
              <a:t> CLAAS Vertriebsgesellschaft mbH Harsewinkel</a:t>
            </a:r>
          </a:p>
        </p:txBody>
      </p:sp>
    </p:spTree>
    <p:extLst>
      <p:ext uri="{BB962C8B-B14F-4D97-AF65-F5344CB8AC3E}">
        <p14:creationId xmlns:p14="http://schemas.microsoft.com/office/powerpoint/2010/main" val="3577008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LAAS_4:3">
  <a:themeElements>
    <a:clrScheme name="Claas">
      <a:dk1>
        <a:sysClr val="windowText" lastClr="000000"/>
      </a:dk1>
      <a:lt1>
        <a:sysClr val="window" lastClr="FFFFFF"/>
      </a:lt1>
      <a:dk2>
        <a:srgbClr val="FF5A00"/>
      </a:dk2>
      <a:lt2>
        <a:srgbClr val="81A4BC"/>
      </a:lt2>
      <a:accent1>
        <a:srgbClr val="D8D7D7"/>
      </a:accent1>
      <a:accent2>
        <a:srgbClr val="B3C618"/>
      </a:accent2>
      <a:accent3>
        <a:srgbClr val="696969"/>
      </a:accent3>
      <a:accent4>
        <a:srgbClr val="778410"/>
      </a:accent4>
      <a:accent5>
        <a:srgbClr val="999999"/>
      </a:accent5>
      <a:accent6>
        <a:srgbClr val="C6A81B"/>
      </a:accent6>
      <a:hlink>
        <a:srgbClr val="696969"/>
      </a:hlink>
      <a:folHlink>
        <a:srgbClr val="999999"/>
      </a:folHlink>
    </a:clrScheme>
    <a:fontScheme name="Cla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228600">
          <a:spcBef>
            <a:spcPts val="400"/>
          </a:spcBef>
          <a:spcAft>
            <a:spcPts val="800"/>
          </a:spcAft>
          <a:defRPr sz="16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CLAAS Gestaltungsfarbe 1">
      <a:srgbClr val="778410"/>
    </a:custClr>
    <a:custClr name="CLAAS Gestaltungsfarbe 4">
      <a:srgbClr val="696969"/>
    </a:custClr>
    <a:custClr name="CLAAS Gestaltungsfarbe 7">
      <a:srgbClr val="726C4A"/>
    </a:custClr>
    <a:custClr name="CLAAS Gestaltungsfarbe 10">
      <a:srgbClr val="A08715"/>
    </a:custClr>
    <a:custClr name="CLAAS Gestaltungsfarbe 13">
      <a:srgbClr val="965535"/>
    </a:custClr>
    <a:custClr name="CLAAS Gestaltungsfarbe 16">
      <a:srgbClr val="5A7384"/>
    </a:custClr>
    <a:custClr name="Signalrot">
      <a:srgbClr val="AA0B25"/>
    </a:custClr>
    <a:custClr name="CLAAS Auszeichnungsfarbe">
      <a:srgbClr val="FF5A00"/>
    </a:custClr>
    <a:custClr name="Fendt">
      <a:srgbClr val="849C6D"/>
    </a:custClr>
    <a:custClr name="MF">
      <a:srgbClr val="92352C"/>
    </a:custClr>
    <a:custClr name="CLAAS Gestaltungsfarbe 2">
      <a:srgbClr val="B3C618"/>
    </a:custClr>
    <a:custClr name="CLAAS Gestaltungsfarbe 5">
      <a:srgbClr val="999999"/>
    </a:custClr>
    <a:custClr name="CLAAS Gestaltungsfarbe 8">
      <a:srgbClr val="A48E6C"/>
    </a:custClr>
    <a:custClr name="CLAAS Gestaltungsfarbe 11">
      <a:srgbClr val="C6A81B"/>
    </a:custClr>
    <a:custClr name="CLAAS Gestaltungsfarbe 14">
      <a:srgbClr val="E27036"/>
    </a:custClr>
    <a:custClr name="CLAAS Gestaltungsfarbe 17">
      <a:srgbClr val="81A4BC"/>
    </a:custClr>
    <a:custClr name="Signalgelb">
      <a:srgbClr val="E8A900"/>
    </a:custClr>
    <a:custClr name="LEXION NA">
      <a:srgbClr val="F3A800"/>
    </a:custClr>
    <a:custClr name="Deutz-Fahr">
      <a:srgbClr val="50AF00"/>
    </a:custClr>
    <a:custClr name="New Holland">
      <a:srgbClr val="F6DB00"/>
    </a:custClr>
    <a:custClr name="CLAAS Gestaltungsfarbe 3">
      <a:srgbClr val="CBDA7C"/>
    </a:custClr>
    <a:custClr name="CLAAS Gestaltungsfarbe 6">
      <a:srgbClr val="D8D7D7"/>
    </a:custClr>
    <a:custClr name="CLAAS Gestaltungsfarbe 9">
      <a:srgbClr val="C5BDA0"/>
    </a:custClr>
    <a:custClr name="CLAAS Gestaltungsfarbe 12">
      <a:srgbClr val="FDD556"/>
    </a:custClr>
    <a:custClr name="CLAAS Gestaltungsfarbe 15">
      <a:srgbClr val="E2A17A"/>
    </a:custClr>
    <a:custClr name="CLAAS Gestaltungsfarbe 18">
      <a:srgbClr val="BCD3E0"/>
    </a:custClr>
    <a:custClr name="Signalgruen">
      <a:srgbClr val="00853E"/>
    </a:custClr>
    <a:custClr name="John Deere">
      <a:srgbClr val="4C683E"/>
    </a:custClr>
    <a:custClr name="Case">
      <a:srgbClr val="CB3C3A"/>
    </a:custClr>
    <a:custClr name="Krone">
      <a:srgbClr val="ECD988"/>
    </a:custClr>
  </a:custClrLst>
  <a:extLst>
    <a:ext uri="{05A4C25C-085E-4340-85A3-A5531E510DB2}">
      <thm15:themeFamily xmlns:thm15="http://schemas.microsoft.com/office/thememl/2012/main" name="4 zu 3 PowerPoint Master (potx) DE [Schreibgeschützt]" id="{6AD97577-CD3F-460A-8AA4-E130E19C8D89}" vid="{D40BDD6F-51C8-4EC9-9A0B-29C277E3E1E7}"/>
    </a:ext>
  </a:extLst>
</a:theme>
</file>

<file path=ppt/theme/theme2.xml><?xml version="1.0" encoding="utf-8"?>
<a:theme xmlns:a="http://schemas.openxmlformats.org/drawingml/2006/main" name="1_CLAAS_4:3">
  <a:themeElements>
    <a:clrScheme name="Claas">
      <a:dk1>
        <a:sysClr val="windowText" lastClr="000000"/>
      </a:dk1>
      <a:lt1>
        <a:sysClr val="window" lastClr="FFFFFF"/>
      </a:lt1>
      <a:dk2>
        <a:srgbClr val="FF5A00"/>
      </a:dk2>
      <a:lt2>
        <a:srgbClr val="81A4BC"/>
      </a:lt2>
      <a:accent1>
        <a:srgbClr val="D8D7D7"/>
      </a:accent1>
      <a:accent2>
        <a:srgbClr val="B3C618"/>
      </a:accent2>
      <a:accent3>
        <a:srgbClr val="696969"/>
      </a:accent3>
      <a:accent4>
        <a:srgbClr val="778410"/>
      </a:accent4>
      <a:accent5>
        <a:srgbClr val="999999"/>
      </a:accent5>
      <a:accent6>
        <a:srgbClr val="C6A81B"/>
      </a:accent6>
      <a:hlink>
        <a:srgbClr val="696969"/>
      </a:hlink>
      <a:folHlink>
        <a:srgbClr val="999999"/>
      </a:folHlink>
    </a:clrScheme>
    <a:fontScheme name="Cla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228600">
          <a:spcBef>
            <a:spcPts val="400"/>
          </a:spcBef>
          <a:spcAft>
            <a:spcPts val="800"/>
          </a:spcAft>
          <a:defRPr sz="16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CLAAS Gestaltungsfarbe 1">
      <a:srgbClr val="778410"/>
    </a:custClr>
    <a:custClr name="CLAAS Gestaltungsfarbe 4">
      <a:srgbClr val="696969"/>
    </a:custClr>
    <a:custClr name="CLAAS Gestaltungsfarbe 7">
      <a:srgbClr val="726C4A"/>
    </a:custClr>
    <a:custClr name="CLAAS Gestaltungsfarbe 10">
      <a:srgbClr val="A08715"/>
    </a:custClr>
    <a:custClr name="CLAAS Gestaltungsfarbe 13">
      <a:srgbClr val="965535"/>
    </a:custClr>
    <a:custClr name="CLAAS Gestaltungsfarbe 16">
      <a:srgbClr val="5A7384"/>
    </a:custClr>
    <a:custClr name="Signalrot">
      <a:srgbClr val="AA0B25"/>
    </a:custClr>
    <a:custClr name="CLAAS Auszeichnungsfarbe">
      <a:srgbClr val="FF5A00"/>
    </a:custClr>
    <a:custClr name="Fendt">
      <a:srgbClr val="849C6D"/>
    </a:custClr>
    <a:custClr name="MF">
      <a:srgbClr val="92352C"/>
    </a:custClr>
    <a:custClr name="CLAAS Gestaltungsfarbe 2">
      <a:srgbClr val="B3C618"/>
    </a:custClr>
    <a:custClr name="CLAAS Gestaltungsfarbe 5">
      <a:srgbClr val="999999"/>
    </a:custClr>
    <a:custClr name="CLAAS Gestaltungsfarbe 8">
      <a:srgbClr val="A48E6C"/>
    </a:custClr>
    <a:custClr name="CLAAS Gestaltungsfarbe 11">
      <a:srgbClr val="C6A81B"/>
    </a:custClr>
    <a:custClr name="CLAAS Gestaltungsfarbe 14">
      <a:srgbClr val="E27036"/>
    </a:custClr>
    <a:custClr name="CLAAS Gestaltungsfarbe 17">
      <a:srgbClr val="81A4BC"/>
    </a:custClr>
    <a:custClr name="Signalgelb">
      <a:srgbClr val="E8A900"/>
    </a:custClr>
    <a:custClr name="LEXION NA">
      <a:srgbClr val="F3A800"/>
    </a:custClr>
    <a:custClr name="Deutz-Fahr">
      <a:srgbClr val="50AF00"/>
    </a:custClr>
    <a:custClr name="New Holland">
      <a:srgbClr val="F6DB00"/>
    </a:custClr>
    <a:custClr name="CLAAS Gestaltungsfarbe 3">
      <a:srgbClr val="CBDA7C"/>
    </a:custClr>
    <a:custClr name="CLAAS Gestaltungsfarbe 6">
      <a:srgbClr val="D8D7D7"/>
    </a:custClr>
    <a:custClr name="CLAAS Gestaltungsfarbe 9">
      <a:srgbClr val="C5BDA0"/>
    </a:custClr>
    <a:custClr name="CLAAS Gestaltungsfarbe 12">
      <a:srgbClr val="FDD556"/>
    </a:custClr>
    <a:custClr name="CLAAS Gestaltungsfarbe 15">
      <a:srgbClr val="E2A17A"/>
    </a:custClr>
    <a:custClr name="CLAAS Gestaltungsfarbe 18">
      <a:srgbClr val="BCD3E0"/>
    </a:custClr>
    <a:custClr name="Signalgruen">
      <a:srgbClr val="00853E"/>
    </a:custClr>
    <a:custClr name="John Deere">
      <a:srgbClr val="4C683E"/>
    </a:custClr>
    <a:custClr name="Case">
      <a:srgbClr val="CB3C3A"/>
    </a:custClr>
    <a:custClr name="Krone">
      <a:srgbClr val="ECD988"/>
    </a:custClr>
  </a:custClrLst>
  <a:extLst>
    <a:ext uri="{05A4C25C-085E-4340-85A3-A5531E510DB2}">
      <thm15:themeFamily xmlns:thm15="http://schemas.microsoft.com/office/thememl/2012/main" name="4 zu 3 PowerPoint Master (potx) DE [Schreibgeschützt]" id="{6AD97577-CD3F-460A-8AA4-E130E19C8D89}" vid="{D40BDD6F-51C8-4EC9-9A0B-29C277E3E1E7}"/>
    </a:ext>
  </a:extLst>
</a:theme>
</file>

<file path=ppt/theme/theme3.xml><?xml version="1.0" encoding="utf-8"?>
<a:theme xmlns:a="http://schemas.openxmlformats.org/drawingml/2006/main" name="2_CLAAS_4:3">
  <a:themeElements>
    <a:clrScheme name="Claas">
      <a:dk1>
        <a:sysClr val="windowText" lastClr="000000"/>
      </a:dk1>
      <a:lt1>
        <a:sysClr val="window" lastClr="FFFFFF"/>
      </a:lt1>
      <a:dk2>
        <a:srgbClr val="FF5A00"/>
      </a:dk2>
      <a:lt2>
        <a:srgbClr val="81A4BC"/>
      </a:lt2>
      <a:accent1>
        <a:srgbClr val="D8D7D7"/>
      </a:accent1>
      <a:accent2>
        <a:srgbClr val="B3C618"/>
      </a:accent2>
      <a:accent3>
        <a:srgbClr val="696969"/>
      </a:accent3>
      <a:accent4>
        <a:srgbClr val="778410"/>
      </a:accent4>
      <a:accent5>
        <a:srgbClr val="999999"/>
      </a:accent5>
      <a:accent6>
        <a:srgbClr val="C6A81B"/>
      </a:accent6>
      <a:hlink>
        <a:srgbClr val="696969"/>
      </a:hlink>
      <a:folHlink>
        <a:srgbClr val="999999"/>
      </a:folHlink>
    </a:clrScheme>
    <a:fontScheme name="Cla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228600">
          <a:spcBef>
            <a:spcPts val="400"/>
          </a:spcBef>
          <a:spcAft>
            <a:spcPts val="800"/>
          </a:spcAft>
          <a:defRPr sz="16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CLAAS Gestaltungsfarbe 1">
      <a:srgbClr val="778410"/>
    </a:custClr>
    <a:custClr name="CLAAS Gestaltungsfarbe 4">
      <a:srgbClr val="696969"/>
    </a:custClr>
    <a:custClr name="CLAAS Gestaltungsfarbe 7">
      <a:srgbClr val="726C4A"/>
    </a:custClr>
    <a:custClr name="CLAAS Gestaltungsfarbe 10">
      <a:srgbClr val="A08715"/>
    </a:custClr>
    <a:custClr name="CLAAS Gestaltungsfarbe 13">
      <a:srgbClr val="965535"/>
    </a:custClr>
    <a:custClr name="CLAAS Gestaltungsfarbe 16">
      <a:srgbClr val="5A7384"/>
    </a:custClr>
    <a:custClr name="Signalrot">
      <a:srgbClr val="AA0B25"/>
    </a:custClr>
    <a:custClr name="CLAAS Auszeichnungsfarbe">
      <a:srgbClr val="FF5A00"/>
    </a:custClr>
    <a:custClr name="Fendt">
      <a:srgbClr val="849C6D"/>
    </a:custClr>
    <a:custClr name="MF">
      <a:srgbClr val="92352C"/>
    </a:custClr>
    <a:custClr name="CLAAS Gestaltungsfarbe 2">
      <a:srgbClr val="B3C618"/>
    </a:custClr>
    <a:custClr name="CLAAS Gestaltungsfarbe 5">
      <a:srgbClr val="999999"/>
    </a:custClr>
    <a:custClr name="CLAAS Gestaltungsfarbe 8">
      <a:srgbClr val="A48E6C"/>
    </a:custClr>
    <a:custClr name="CLAAS Gestaltungsfarbe 11">
      <a:srgbClr val="C6A81B"/>
    </a:custClr>
    <a:custClr name="CLAAS Gestaltungsfarbe 14">
      <a:srgbClr val="E27036"/>
    </a:custClr>
    <a:custClr name="CLAAS Gestaltungsfarbe 17">
      <a:srgbClr val="81A4BC"/>
    </a:custClr>
    <a:custClr name="Signalgelb">
      <a:srgbClr val="E8A900"/>
    </a:custClr>
    <a:custClr name="LEXION NA">
      <a:srgbClr val="F3A800"/>
    </a:custClr>
    <a:custClr name="Deutz-Fahr">
      <a:srgbClr val="50AF00"/>
    </a:custClr>
    <a:custClr name="New Holland">
      <a:srgbClr val="F6DB00"/>
    </a:custClr>
    <a:custClr name="CLAAS Gestaltungsfarbe 3">
      <a:srgbClr val="CBDA7C"/>
    </a:custClr>
    <a:custClr name="CLAAS Gestaltungsfarbe 6">
      <a:srgbClr val="D8D7D7"/>
    </a:custClr>
    <a:custClr name="CLAAS Gestaltungsfarbe 9">
      <a:srgbClr val="C5BDA0"/>
    </a:custClr>
    <a:custClr name="CLAAS Gestaltungsfarbe 12">
      <a:srgbClr val="FDD556"/>
    </a:custClr>
    <a:custClr name="CLAAS Gestaltungsfarbe 15">
      <a:srgbClr val="E2A17A"/>
    </a:custClr>
    <a:custClr name="CLAAS Gestaltungsfarbe 18">
      <a:srgbClr val="BCD3E0"/>
    </a:custClr>
    <a:custClr name="Signalgruen">
      <a:srgbClr val="00853E"/>
    </a:custClr>
    <a:custClr name="John Deere">
      <a:srgbClr val="4C683E"/>
    </a:custClr>
    <a:custClr name="Case">
      <a:srgbClr val="CB3C3A"/>
    </a:custClr>
    <a:custClr name="Krone">
      <a:srgbClr val="ECD988"/>
    </a:custClr>
  </a:custClrLst>
  <a:extLst>
    <a:ext uri="{05A4C25C-085E-4340-85A3-A5531E510DB2}">
      <thm15:themeFamily xmlns:thm15="http://schemas.microsoft.com/office/thememl/2012/main" name="4 zu 3 PowerPoint Master (potx) DE [Schreibgeschützt]" id="{6AD97577-CD3F-460A-8AA4-E130E19C8D89}" vid="{D40BDD6F-51C8-4EC9-9A0B-29C277E3E1E7}"/>
    </a:ext>
  </a:extLst>
</a:theme>
</file>

<file path=ppt/theme/theme4.xml><?xml version="1.0" encoding="utf-8"?>
<a:theme xmlns:a="http://schemas.openxmlformats.org/drawingml/2006/main" name="3_CLAAS_4:3">
  <a:themeElements>
    <a:clrScheme name="Claas">
      <a:dk1>
        <a:sysClr val="windowText" lastClr="000000"/>
      </a:dk1>
      <a:lt1>
        <a:sysClr val="window" lastClr="FFFFFF"/>
      </a:lt1>
      <a:dk2>
        <a:srgbClr val="FF5A00"/>
      </a:dk2>
      <a:lt2>
        <a:srgbClr val="81A4BC"/>
      </a:lt2>
      <a:accent1>
        <a:srgbClr val="D8D7D7"/>
      </a:accent1>
      <a:accent2>
        <a:srgbClr val="B3C618"/>
      </a:accent2>
      <a:accent3>
        <a:srgbClr val="696969"/>
      </a:accent3>
      <a:accent4>
        <a:srgbClr val="778410"/>
      </a:accent4>
      <a:accent5>
        <a:srgbClr val="999999"/>
      </a:accent5>
      <a:accent6>
        <a:srgbClr val="C6A81B"/>
      </a:accent6>
      <a:hlink>
        <a:srgbClr val="696969"/>
      </a:hlink>
      <a:folHlink>
        <a:srgbClr val="999999"/>
      </a:folHlink>
    </a:clrScheme>
    <a:fontScheme name="Cla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228600">
          <a:spcBef>
            <a:spcPts val="400"/>
          </a:spcBef>
          <a:spcAft>
            <a:spcPts val="800"/>
          </a:spcAft>
          <a:defRPr sz="16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CLAAS Gestaltungsfarbe 1">
      <a:srgbClr val="778410"/>
    </a:custClr>
    <a:custClr name="CLAAS Gestaltungsfarbe 4">
      <a:srgbClr val="696969"/>
    </a:custClr>
    <a:custClr name="CLAAS Gestaltungsfarbe 7">
      <a:srgbClr val="726C4A"/>
    </a:custClr>
    <a:custClr name="CLAAS Gestaltungsfarbe 10">
      <a:srgbClr val="A08715"/>
    </a:custClr>
    <a:custClr name="CLAAS Gestaltungsfarbe 13">
      <a:srgbClr val="965535"/>
    </a:custClr>
    <a:custClr name="CLAAS Gestaltungsfarbe 16">
      <a:srgbClr val="5A7384"/>
    </a:custClr>
    <a:custClr name="Signalrot">
      <a:srgbClr val="AA0B25"/>
    </a:custClr>
    <a:custClr name="CLAAS Auszeichnungsfarbe">
      <a:srgbClr val="FF5A00"/>
    </a:custClr>
    <a:custClr name="Fendt">
      <a:srgbClr val="849C6D"/>
    </a:custClr>
    <a:custClr name="MF">
      <a:srgbClr val="92352C"/>
    </a:custClr>
    <a:custClr name="CLAAS Gestaltungsfarbe 2">
      <a:srgbClr val="B3C618"/>
    </a:custClr>
    <a:custClr name="CLAAS Gestaltungsfarbe 5">
      <a:srgbClr val="999999"/>
    </a:custClr>
    <a:custClr name="CLAAS Gestaltungsfarbe 8">
      <a:srgbClr val="A48E6C"/>
    </a:custClr>
    <a:custClr name="CLAAS Gestaltungsfarbe 11">
      <a:srgbClr val="C6A81B"/>
    </a:custClr>
    <a:custClr name="CLAAS Gestaltungsfarbe 14">
      <a:srgbClr val="E27036"/>
    </a:custClr>
    <a:custClr name="CLAAS Gestaltungsfarbe 17">
      <a:srgbClr val="81A4BC"/>
    </a:custClr>
    <a:custClr name="Signalgelb">
      <a:srgbClr val="E8A900"/>
    </a:custClr>
    <a:custClr name="LEXION NA">
      <a:srgbClr val="F3A800"/>
    </a:custClr>
    <a:custClr name="Deutz-Fahr">
      <a:srgbClr val="50AF00"/>
    </a:custClr>
    <a:custClr name="New Holland">
      <a:srgbClr val="F6DB00"/>
    </a:custClr>
    <a:custClr name="CLAAS Gestaltungsfarbe 3">
      <a:srgbClr val="CBDA7C"/>
    </a:custClr>
    <a:custClr name="CLAAS Gestaltungsfarbe 6">
      <a:srgbClr val="D8D7D7"/>
    </a:custClr>
    <a:custClr name="CLAAS Gestaltungsfarbe 9">
      <a:srgbClr val="C5BDA0"/>
    </a:custClr>
    <a:custClr name="CLAAS Gestaltungsfarbe 12">
      <a:srgbClr val="FDD556"/>
    </a:custClr>
    <a:custClr name="CLAAS Gestaltungsfarbe 15">
      <a:srgbClr val="E2A17A"/>
    </a:custClr>
    <a:custClr name="CLAAS Gestaltungsfarbe 18">
      <a:srgbClr val="BCD3E0"/>
    </a:custClr>
    <a:custClr name="Signalgruen">
      <a:srgbClr val="00853E"/>
    </a:custClr>
    <a:custClr name="John Deere">
      <a:srgbClr val="4C683E"/>
    </a:custClr>
    <a:custClr name="Case">
      <a:srgbClr val="CB3C3A"/>
    </a:custClr>
    <a:custClr name="Krone">
      <a:srgbClr val="ECD988"/>
    </a:custClr>
  </a:custClrLst>
  <a:extLst>
    <a:ext uri="{05A4C25C-085E-4340-85A3-A5531E510DB2}">
      <thm15:themeFamily xmlns:thm15="http://schemas.microsoft.com/office/thememl/2012/main" name="4 zu 3 PowerPoint Master (potx) DE [Schreibgeschützt]" id="{6AD97577-CD3F-460A-8AA4-E130E19C8D89}" vid="{D40BDD6F-51C8-4EC9-9A0B-29C277E3E1E7}"/>
    </a:ext>
  </a:extLst>
</a:theme>
</file>

<file path=ppt/theme/theme5.xml><?xml version="1.0" encoding="utf-8"?>
<a:theme xmlns:a="http://schemas.openxmlformats.org/drawingml/2006/main" name="4_CLAAS_4:3">
  <a:themeElements>
    <a:clrScheme name="Claas">
      <a:dk1>
        <a:sysClr val="windowText" lastClr="000000"/>
      </a:dk1>
      <a:lt1>
        <a:sysClr val="window" lastClr="FFFFFF"/>
      </a:lt1>
      <a:dk2>
        <a:srgbClr val="FF5A00"/>
      </a:dk2>
      <a:lt2>
        <a:srgbClr val="81A4BC"/>
      </a:lt2>
      <a:accent1>
        <a:srgbClr val="D8D7D7"/>
      </a:accent1>
      <a:accent2>
        <a:srgbClr val="B3C618"/>
      </a:accent2>
      <a:accent3>
        <a:srgbClr val="696969"/>
      </a:accent3>
      <a:accent4>
        <a:srgbClr val="778410"/>
      </a:accent4>
      <a:accent5>
        <a:srgbClr val="999999"/>
      </a:accent5>
      <a:accent6>
        <a:srgbClr val="C6A81B"/>
      </a:accent6>
      <a:hlink>
        <a:srgbClr val="696969"/>
      </a:hlink>
      <a:folHlink>
        <a:srgbClr val="999999"/>
      </a:folHlink>
    </a:clrScheme>
    <a:fontScheme name="Claas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lIns="0" tIns="0" rIns="0" bIns="0" rtlCol="0" anchor="ctr"/>
      <a:lstStyle>
        <a:defPPr algn="ctr">
          <a:defRPr sz="16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accent5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228600">
          <a:spcBef>
            <a:spcPts val="400"/>
          </a:spcBef>
          <a:spcAft>
            <a:spcPts val="800"/>
          </a:spcAft>
          <a:defRPr sz="1600" dirty="0" smtClean="0">
            <a:latin typeface="Arial" pitchFamily="34" charset="0"/>
            <a:cs typeface="Arial" pitchFamily="34" charset="0"/>
          </a:defRPr>
        </a:defPPr>
      </a:lstStyle>
    </a:txDef>
  </a:objectDefaults>
  <a:extraClrSchemeLst/>
  <a:custClrLst>
    <a:custClr name="CLAAS Gestaltungsfarbe 1">
      <a:srgbClr val="778410"/>
    </a:custClr>
    <a:custClr name="CLAAS Gestaltungsfarbe 4">
      <a:srgbClr val="696969"/>
    </a:custClr>
    <a:custClr name="CLAAS Gestaltungsfarbe 7">
      <a:srgbClr val="726C4A"/>
    </a:custClr>
    <a:custClr name="CLAAS Gestaltungsfarbe 10">
      <a:srgbClr val="A08715"/>
    </a:custClr>
    <a:custClr name="CLAAS Gestaltungsfarbe 13">
      <a:srgbClr val="965535"/>
    </a:custClr>
    <a:custClr name="CLAAS Gestaltungsfarbe 16">
      <a:srgbClr val="5A7384"/>
    </a:custClr>
    <a:custClr name="Signalrot">
      <a:srgbClr val="AA0B25"/>
    </a:custClr>
    <a:custClr name="CLAAS Auszeichnungsfarbe">
      <a:srgbClr val="FF5A00"/>
    </a:custClr>
    <a:custClr name="Fendt">
      <a:srgbClr val="849C6D"/>
    </a:custClr>
    <a:custClr name="MF">
      <a:srgbClr val="92352C"/>
    </a:custClr>
    <a:custClr name="CLAAS Gestaltungsfarbe 2">
      <a:srgbClr val="B3C618"/>
    </a:custClr>
    <a:custClr name="CLAAS Gestaltungsfarbe 5">
      <a:srgbClr val="999999"/>
    </a:custClr>
    <a:custClr name="CLAAS Gestaltungsfarbe 8">
      <a:srgbClr val="A48E6C"/>
    </a:custClr>
    <a:custClr name="CLAAS Gestaltungsfarbe 11">
      <a:srgbClr val="C6A81B"/>
    </a:custClr>
    <a:custClr name="CLAAS Gestaltungsfarbe 14">
      <a:srgbClr val="E27036"/>
    </a:custClr>
    <a:custClr name="CLAAS Gestaltungsfarbe 17">
      <a:srgbClr val="81A4BC"/>
    </a:custClr>
    <a:custClr name="Signalgelb">
      <a:srgbClr val="E8A900"/>
    </a:custClr>
    <a:custClr name="LEXION NA">
      <a:srgbClr val="F3A800"/>
    </a:custClr>
    <a:custClr name="Deutz-Fahr">
      <a:srgbClr val="50AF00"/>
    </a:custClr>
    <a:custClr name="New Holland">
      <a:srgbClr val="F6DB00"/>
    </a:custClr>
    <a:custClr name="CLAAS Gestaltungsfarbe 3">
      <a:srgbClr val="CBDA7C"/>
    </a:custClr>
    <a:custClr name="CLAAS Gestaltungsfarbe 6">
      <a:srgbClr val="D8D7D7"/>
    </a:custClr>
    <a:custClr name="CLAAS Gestaltungsfarbe 9">
      <a:srgbClr val="C5BDA0"/>
    </a:custClr>
    <a:custClr name="CLAAS Gestaltungsfarbe 12">
      <a:srgbClr val="FDD556"/>
    </a:custClr>
    <a:custClr name="CLAAS Gestaltungsfarbe 15">
      <a:srgbClr val="E2A17A"/>
    </a:custClr>
    <a:custClr name="CLAAS Gestaltungsfarbe 18">
      <a:srgbClr val="BCD3E0"/>
    </a:custClr>
    <a:custClr name="Signalgruen">
      <a:srgbClr val="00853E"/>
    </a:custClr>
    <a:custClr name="John Deere">
      <a:srgbClr val="4C683E"/>
    </a:custClr>
    <a:custClr name="Case">
      <a:srgbClr val="CB3C3A"/>
    </a:custClr>
    <a:custClr name="Krone">
      <a:srgbClr val="ECD988"/>
    </a:custClr>
  </a:custClrLst>
  <a:extLst>
    <a:ext uri="{05A4C25C-085E-4340-85A3-A5531E510DB2}">
      <thm15:themeFamily xmlns:thm15="http://schemas.microsoft.com/office/thememl/2012/main" name="4 zu 3 PowerPoint Master (potx) DE [Schreibgeschützt]" id="{6AD97577-CD3F-460A-8AA4-E130E19C8D89}" vid="{D40BDD6F-51C8-4EC9-9A0B-29C277E3E1E7}"/>
    </a:ext>
  </a:extLst>
</a:theme>
</file>

<file path=ppt/theme/theme6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FE528025E66FC49889AC35A2AFB4BCE" ma:contentTypeVersion="18" ma:contentTypeDescription="Ein neues Dokument erstellen." ma:contentTypeScope="" ma:versionID="b0bb010115f407236dd3c82679c41af2">
  <xsd:schema xmlns:xsd="http://www.w3.org/2001/XMLSchema" xmlns:xs="http://www.w3.org/2001/XMLSchema" xmlns:p="http://schemas.microsoft.com/office/2006/metadata/properties" xmlns:ns2="78c0312a-1968-4e4f-94c5-85fbfa26bce2" xmlns:ns3="fa52a931-6dfd-44b2-a469-7f35beee4e69" targetNamespace="http://schemas.microsoft.com/office/2006/metadata/properties" ma:root="true" ma:fieldsID="f46a1642bf0b138c2c1d843f1a1891e3" ns2:_="" ns3:_="">
    <xsd:import namespace="78c0312a-1968-4e4f-94c5-85fbfa26bce2"/>
    <xsd:import namespace="fa52a931-6dfd-44b2-a469-7f35beee4e6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Bearbeitungs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8c0312a-1968-4e4f-94c5-85fbfa26bce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2" nillable="true" ma:displayName="Location" ma:indexed="true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ierungen" ma:readOnly="false" ma:fieldId="{5cf76f15-5ced-4ddc-b409-7134ff3c332f}" ma:taxonomyMulti="true" ma:sspId="b8fff856-39ba-440c-a0a1-691434cc7f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Bearbeitungsstatus" ma:index="23" nillable="true" ma:displayName="Bearbeitungsstatus" ma:format="Dropdown" ma:internalName="Bearbeitungsstatus">
      <xsd:simpleType>
        <xsd:restriction base="dms:Text">
          <xsd:maxLength value="255"/>
        </xsd:restriction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52a931-6dfd-44b2-a469-7f35beee4e6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69c8569-5a74-4ae3-bb13-cc401e03f181}" ma:internalName="TaxCatchAll" ma:showField="CatchAllData" ma:web="fa52a931-6dfd-44b2-a469-7f35beee4e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8c0312a-1968-4e4f-94c5-85fbfa26bce2">
      <Terms xmlns="http://schemas.microsoft.com/office/infopath/2007/PartnerControls"/>
    </lcf76f155ced4ddcb4097134ff3c332f>
    <TaxCatchAll xmlns="fa52a931-6dfd-44b2-a469-7f35beee4e69" xsi:nil="true"/>
    <Bearbeitungsstatus xmlns="78c0312a-1968-4e4f-94c5-85fbfa26bce2" xsi:nil="true"/>
  </documentManagement>
</p:properties>
</file>

<file path=customXml/itemProps1.xml><?xml version="1.0" encoding="utf-8"?>
<ds:datastoreItem xmlns:ds="http://schemas.openxmlformats.org/officeDocument/2006/customXml" ds:itemID="{8E7581B9-CEB5-40C7-B451-4FEA159CE474}"/>
</file>

<file path=customXml/itemProps2.xml><?xml version="1.0" encoding="utf-8"?>
<ds:datastoreItem xmlns:ds="http://schemas.openxmlformats.org/officeDocument/2006/customXml" ds:itemID="{35564B68-F3D6-418D-8CAB-4656E2C67A34}"/>
</file>

<file path=customXml/itemProps3.xml><?xml version="1.0" encoding="utf-8"?>
<ds:datastoreItem xmlns:ds="http://schemas.openxmlformats.org/officeDocument/2006/customXml" ds:itemID="{6A6F6BF6-725F-4A58-A400-F2369FD07F78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3080</Words>
  <Application>Microsoft Office PowerPoint</Application>
  <PresentationFormat>Breitbild</PresentationFormat>
  <Paragraphs>968</Paragraphs>
  <Slides>67</Slides>
  <Notes>7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5</vt:i4>
      </vt:variant>
      <vt:variant>
        <vt:lpstr>Folientitel</vt:lpstr>
      </vt:variant>
      <vt:variant>
        <vt:i4>67</vt:i4>
      </vt:variant>
    </vt:vector>
  </HeadingPairs>
  <TitlesOfParts>
    <vt:vector size="77" baseType="lpstr">
      <vt:lpstr>Arial</vt:lpstr>
      <vt:lpstr>Calibri</vt:lpstr>
      <vt:lpstr>Symbol</vt:lpstr>
      <vt:lpstr>Times New Roman</vt:lpstr>
      <vt:lpstr>Wingdings</vt:lpstr>
      <vt:lpstr>CLAAS_4:3</vt:lpstr>
      <vt:lpstr>1_CLAAS_4:3</vt:lpstr>
      <vt:lpstr>2_CLAAS_4:3</vt:lpstr>
      <vt:lpstr>3_CLAAS_4:3</vt:lpstr>
      <vt:lpstr>4_CLAAS_4:3</vt:lpstr>
      <vt:lpstr>Fahrertraining CIS+</vt:lpstr>
      <vt:lpstr>Achtung wichtige Hinweise!</vt:lpstr>
      <vt:lpstr>Warnhinweise</vt:lpstr>
      <vt:lpstr>PowerPoint-Präsentation</vt:lpstr>
      <vt:lpstr>PowerPoint-Präsentation</vt:lpstr>
      <vt:lpstr>PowerPoint-Präsentation</vt:lpstr>
      <vt:lpstr>PowerPoint-Präsentation</vt:lpstr>
      <vt:lpstr>Dashboard</vt:lpstr>
      <vt:lpstr>PowerPoint-Präsentation</vt:lpstr>
      <vt:lpstr>PowerPoint-Präsentation</vt:lpstr>
      <vt:lpstr>Startbildschirm</vt:lpstr>
      <vt:lpstr>Bedienung CIS+</vt:lpstr>
      <vt:lpstr>Startbildschirm</vt:lpstr>
      <vt:lpstr>Bedienung CIS+</vt:lpstr>
      <vt:lpstr>Geschwindigkeitsbereiche</vt:lpstr>
      <vt:lpstr>Geschwindigkeitsbereich 1-3</vt:lpstr>
      <vt:lpstr>Getriebe CMATIC</vt:lpstr>
      <vt:lpstr>CIS+ CMATIC Auswahl der Fahrmodi</vt:lpstr>
      <vt:lpstr>Auswahlmöglichkeit über CIS+</vt:lpstr>
      <vt:lpstr>CIS+ CMATIC Auswahl der Fahrmodi</vt:lpstr>
      <vt:lpstr>CMATIC Anhängerbetrieb</vt:lpstr>
      <vt:lpstr>Gestreckter Zug</vt:lpstr>
      <vt:lpstr>Beschleunigung</vt:lpstr>
      <vt:lpstr>Motordrückung</vt:lpstr>
      <vt:lpstr>Motordrückung</vt:lpstr>
      <vt:lpstr>Motordrückung</vt:lpstr>
      <vt:lpstr>Hydraulik</vt:lpstr>
      <vt:lpstr>Hydraulik</vt:lpstr>
      <vt:lpstr>Bedienung ARION</vt:lpstr>
      <vt:lpstr>PowerPoint-Präsentation</vt:lpstr>
      <vt:lpstr>PowerPoint-Präsentation</vt:lpstr>
      <vt:lpstr>Einstellungen</vt:lpstr>
      <vt:lpstr>Funktionstasten </vt:lpstr>
      <vt:lpstr>CLAAS Sequenz Managment</vt:lpstr>
      <vt:lpstr>CLAAS Sequenz Management</vt:lpstr>
      <vt:lpstr>Aufnahme CLAAS Sequenz Managment</vt:lpstr>
      <vt:lpstr>Dynamische Lenkung</vt:lpstr>
      <vt:lpstr>Dynamische Lenkung</vt:lpstr>
      <vt:lpstr>Aktivierung dynamische Lenkung</vt:lpstr>
      <vt:lpstr>Dynamische Lenkung</vt:lpstr>
      <vt:lpstr>Dynamische Lenkung</vt:lpstr>
      <vt:lpstr>Dynamische Lenkung</vt:lpstr>
      <vt:lpstr>Klimatisierung und Beleuchtung</vt:lpstr>
      <vt:lpstr>PowerPoint-Präsentation</vt:lpstr>
      <vt:lpstr>PowerPoint-Präsentation</vt:lpstr>
      <vt:lpstr>PowerPoint-Präsentation</vt:lpstr>
      <vt:lpstr>PowerPoint-Präsentation</vt:lpstr>
      <vt:lpstr>Übersicht Seitenkonsole</vt:lpstr>
      <vt:lpstr>PowerPoint-Präsentation</vt:lpstr>
      <vt:lpstr>PowerPoint-Präsentation</vt:lpstr>
      <vt:lpstr>Abgasnachbehandlung</vt:lpstr>
      <vt:lpstr>Abgasnachbehandlung DOC ARION 500 / 600</vt:lpstr>
      <vt:lpstr>Steckdosen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Hydraulik und Heckhubwerk</vt:lpstr>
      <vt:lpstr>Heckansicht ARION 500 / 600</vt:lpstr>
      <vt:lpstr>Heckansicht AXION 800 / 900</vt:lpstr>
      <vt:lpstr>Frontlader Anbau - Abbau</vt:lpstr>
      <vt:lpstr>Wartung</vt:lpstr>
      <vt:lpstr>Wartung</vt:lpstr>
      <vt:lpstr>Wartung</vt:lpstr>
      <vt:lpstr>Gefederte Vorderachse ARION 500 / 600</vt:lpstr>
      <vt:lpstr>CLAAS</vt:lpstr>
    </vt:vector>
  </TitlesOfParts>
  <Company>CLAAS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Dallmeyer, Robert</dc:creator>
  <cp:lastModifiedBy>Schulte, Martin</cp:lastModifiedBy>
  <cp:revision>85</cp:revision>
  <cp:lastPrinted>2018-11-17T11:47:24Z</cp:lastPrinted>
  <dcterms:created xsi:type="dcterms:W3CDTF">2018-11-17T11:31:36Z</dcterms:created>
  <dcterms:modified xsi:type="dcterms:W3CDTF">2019-06-05T14:56:26Z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0x010100BFE528025E66FC49889AC35A2AFB4BCE</vt:lpwstr>
  </property>
  <property fmtid="{D5CDD505-2E9C-101B-9397-08002B2CF9AE}" pid="3" name="Order">
    <vt:lpwstr>3800.00000000000</vt:lpwstr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lpwstr/>
  </property>
  <property fmtid="{D5CDD505-2E9C-101B-9397-08002B2CF9AE}" pid="12" name="MediaServiceImageTags">
    <vt:lpwstr/>
  </property>
</Properties>
</file>